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wav" ContentType="audio/x-wav"/>
  <Default Extension="png" ContentType="image/png"/>
  <Default Extension="wdp" ContentType="image/vnd.ms-photo"/>
  <Default Extension="wmf" ContentType="image/x-w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78"/>
  </p:handoutMasterIdLst>
  <p:sldIdLst>
    <p:sldId id="306" r:id="rId3"/>
    <p:sldId id="258" r:id="rId5"/>
    <p:sldId id="300" r:id="rId6"/>
    <p:sldId id="259" r:id="rId7"/>
    <p:sldId id="299" r:id="rId8"/>
    <p:sldId id="264" r:id="rId9"/>
    <p:sldId id="344" r:id="rId10"/>
    <p:sldId id="448" r:id="rId11"/>
    <p:sldId id="382" r:id="rId12"/>
    <p:sldId id="381" r:id="rId13"/>
    <p:sldId id="412" r:id="rId14"/>
    <p:sldId id="449" r:id="rId15"/>
    <p:sldId id="648" r:id="rId16"/>
    <p:sldId id="647" r:id="rId17"/>
    <p:sldId id="450" r:id="rId18"/>
    <p:sldId id="651" r:id="rId19"/>
    <p:sldId id="652" r:id="rId20"/>
    <p:sldId id="653" r:id="rId21"/>
    <p:sldId id="654" r:id="rId22"/>
    <p:sldId id="655" r:id="rId23"/>
    <p:sldId id="411" r:id="rId24"/>
    <p:sldId id="649" r:id="rId25"/>
    <p:sldId id="657" r:id="rId26"/>
    <p:sldId id="658" r:id="rId27"/>
    <p:sldId id="659" r:id="rId28"/>
    <p:sldId id="660" r:id="rId29"/>
    <p:sldId id="661" r:id="rId30"/>
    <p:sldId id="413" r:id="rId31"/>
    <p:sldId id="656" r:id="rId32"/>
    <p:sldId id="650" r:id="rId33"/>
    <p:sldId id="662" r:id="rId34"/>
    <p:sldId id="451" r:id="rId35"/>
    <p:sldId id="663" r:id="rId36"/>
    <p:sldId id="665" r:id="rId37"/>
    <p:sldId id="666" r:id="rId38"/>
    <p:sldId id="414" r:id="rId39"/>
    <p:sldId id="664" r:id="rId40"/>
    <p:sldId id="667" r:id="rId41"/>
    <p:sldId id="668" r:id="rId42"/>
    <p:sldId id="452" r:id="rId43"/>
    <p:sldId id="669" r:id="rId44"/>
    <p:sldId id="670" r:id="rId45"/>
    <p:sldId id="587" r:id="rId46"/>
    <p:sldId id="415" r:id="rId47"/>
    <p:sldId id="453" r:id="rId48"/>
    <p:sldId id="671" r:id="rId49"/>
    <p:sldId id="672" r:id="rId50"/>
    <p:sldId id="673" r:id="rId51"/>
    <p:sldId id="724" r:id="rId52"/>
    <p:sldId id="378" r:id="rId53"/>
    <p:sldId id="509" r:id="rId54"/>
    <p:sldId id="485" r:id="rId55"/>
    <p:sldId id="674" r:id="rId56"/>
    <p:sldId id="675" r:id="rId57"/>
    <p:sldId id="722" r:id="rId58"/>
    <p:sldId id="725" r:id="rId59"/>
    <p:sldId id="379" r:id="rId60"/>
    <p:sldId id="764" r:id="rId61"/>
    <p:sldId id="511" r:id="rId62"/>
    <p:sldId id="535" r:id="rId63"/>
    <p:sldId id="559" r:id="rId64"/>
    <p:sldId id="560" r:id="rId65"/>
    <p:sldId id="561" r:id="rId66"/>
    <p:sldId id="562" r:id="rId67"/>
    <p:sldId id="563" r:id="rId68"/>
    <p:sldId id="380" r:id="rId69"/>
    <p:sldId id="625" r:id="rId70"/>
    <p:sldId id="626" r:id="rId71"/>
    <p:sldId id="765" r:id="rId72"/>
    <p:sldId id="796" r:id="rId73"/>
    <p:sldId id="797" r:id="rId74"/>
    <p:sldId id="798" r:id="rId75"/>
    <p:sldId id="800" r:id="rId76"/>
    <p:sldId id="309" r:id="rId77"/>
  </p:sldIdLst>
  <p:sldSz cx="9144000" cy="5143500" type="screen16x9"/>
  <p:notesSz cx="6858000" cy="9144000"/>
  <p:custDataLst>
    <p:tags r:id="rId8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308" y="-720"/>
      </p:cViewPr>
      <p:guideLst>
        <p:guide orient="horz" pos="1686"/>
        <p:guide pos="286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46" y="-90"/>
      </p:cViewPr>
      <p:guideLst>
        <p:guide orient="horz" pos="3172"/>
        <p:guide pos="214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2" Type="http://schemas.openxmlformats.org/officeDocument/2006/relationships/tags" Target="tags/tag30.xml"/><Relationship Id="rId81" Type="http://schemas.openxmlformats.org/officeDocument/2006/relationships/tableStyles" Target="tableStyles.xml"/><Relationship Id="rId80" Type="http://schemas.openxmlformats.org/officeDocument/2006/relationships/viewProps" Target="viewProps.xml"/><Relationship Id="rId8" Type="http://schemas.openxmlformats.org/officeDocument/2006/relationships/slide" Target="slides/slide5.xml"/><Relationship Id="rId79" Type="http://schemas.openxmlformats.org/officeDocument/2006/relationships/presProps" Target="presProps.xml"/><Relationship Id="rId78" Type="http://schemas.openxmlformats.org/officeDocument/2006/relationships/handoutMaster" Target="handoutMasters/handoutMaster1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931557-AC36-4145-8668-EEEE7200BEE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D31C-8A37-4F8C-86CE-C0C22CC01044}" type="slidenum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更多模板请关注：https://haosc.tukuppt.com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整体性：</a:t>
            </a:r>
            <a:endParaRPr lang="zh-CN" altLang="en-US"/>
          </a:p>
          <a:p>
            <a:r>
              <a:rPr lang="zh-CN" altLang="en-US"/>
              <a:t>全面发展</a:t>
            </a:r>
            <a:endParaRPr lang="zh-CN" altLang="en-US"/>
          </a:p>
          <a:p>
            <a:r>
              <a:rPr lang="zh-CN" altLang="en-US"/>
              <a:t>各领域共同发展</a:t>
            </a:r>
            <a:endParaRPr lang="zh-CN" altLang="en-US"/>
          </a:p>
          <a:p>
            <a:r>
              <a:rPr lang="zh-CN" altLang="en-US"/>
              <a:t>尊重幼儿的生活与游戏</a:t>
            </a:r>
            <a:endParaRPr lang="zh-CN" altLang="en-US"/>
          </a:p>
          <a:p>
            <a:r>
              <a:rPr lang="zh-CN" altLang="en-US"/>
              <a:t>生活中的任何事件都真实而自然地融合者各领域的知识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个体差异：</a:t>
            </a:r>
            <a:br>
              <a:rPr lang="zh-CN" altLang="en-US"/>
            </a:br>
            <a:r>
              <a:rPr lang="zh-CN" altLang="en-US"/>
              <a:t>因人施教 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方式和特点：</a:t>
            </a:r>
            <a:endParaRPr lang="zh-CN" altLang="en-US"/>
          </a:p>
          <a:p>
            <a:endParaRPr lang="en-US" altLang="zh-CN"/>
          </a:p>
          <a:p>
            <a:r>
              <a:rPr lang="zh-CN" altLang="en-US"/>
              <a:t>幼儿的学习是以直接经验为基础，在游戏和日常生活中进行的。</a:t>
            </a:r>
            <a:endParaRPr lang="en-US" altLang="zh-CN"/>
          </a:p>
          <a:p>
            <a:r>
              <a:rPr lang="zh-CN" altLang="en-US"/>
              <a:t>玩中学，做中学，生活中学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玩中学</a:t>
            </a:r>
            <a:endParaRPr lang="zh-CN" altLang="en-US"/>
          </a:p>
          <a:p>
            <a:r>
              <a:rPr lang="zh-CN" altLang="en-US"/>
              <a:t>做中学：动手操作，直接体验 废旧材料做玩具 会话，手工，唱歌，表演</a:t>
            </a:r>
            <a:endParaRPr lang="zh-CN" altLang="en-US"/>
          </a:p>
          <a:p>
            <a:r>
              <a:rPr lang="zh-CN" altLang="en-US"/>
              <a:t>生活中学：幼儿自己的生活既是幼儿学习的内容，也是幼儿学习的途径。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学习品质：</a:t>
            </a:r>
            <a:endParaRPr lang="zh-CN" altLang="en-US"/>
          </a:p>
          <a:p>
            <a:r>
              <a:rPr lang="zh-CN" altLang="en-US"/>
              <a:t>积极主动，认真专注，不怕困难，</a:t>
            </a:r>
            <a:endParaRPr lang="zh-CN" altLang="en-US"/>
          </a:p>
          <a:p>
            <a:r>
              <a:rPr lang="zh-CN" altLang="en-US"/>
              <a:t>敢于探究和尝试，乐于想象和创造。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>
                <a:sym typeface="+mn-ea"/>
              </a:rPr>
              <a:t>1. </a:t>
            </a:r>
            <a:r>
              <a:rPr lang="zh-CN" altLang="en-US">
                <a:sym typeface="+mn-ea"/>
              </a:rPr>
              <a:t>具有健康的体态：身高，体重，姿势。</a:t>
            </a:r>
            <a:endParaRPr lang="zh-CN" altLang="en-US"/>
          </a:p>
          <a:p>
            <a:r>
              <a:rPr lang="en-US" altLang="zh-CN">
                <a:sym typeface="+mn-ea"/>
              </a:rPr>
              <a:t>2. </a:t>
            </a:r>
            <a:r>
              <a:rPr lang="zh-CN" altLang="en-US">
                <a:sym typeface="+mn-ea"/>
              </a:rPr>
              <a:t>情绪安定愉快：良好的感受和体验是幼儿形成安定、愉快情绪的基础。引导幼儿学习和掌握调整情绪的方法。</a:t>
            </a:r>
            <a:endParaRPr lang="zh-CN" altLang="en-US"/>
          </a:p>
          <a:p>
            <a:r>
              <a:rPr lang="en-US" altLang="zh-CN">
                <a:sym typeface="+mn-ea"/>
              </a:rPr>
              <a:t>3.</a:t>
            </a:r>
            <a:r>
              <a:rPr lang="zh-CN" altLang="en-US">
                <a:sym typeface="+mn-ea"/>
              </a:rPr>
              <a:t>具有一定的适应能力：天气适应，交通工具适应，新环境和集体社会适应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。</a:t>
            </a:r>
            <a:endParaRPr lang="zh-CN" altLang="en-US"/>
          </a:p>
          <a:p>
            <a:r>
              <a:rPr lang="en-US" altLang="zh-CN">
                <a:sym typeface="+mn-ea"/>
              </a:rPr>
              <a:t>4.</a:t>
            </a:r>
            <a:r>
              <a:rPr lang="zh-CN" altLang="en-US">
                <a:sym typeface="+mn-ea"/>
              </a:rPr>
              <a:t>平衡能力、协调能力、灵敏性、力量和耐力。</a:t>
            </a:r>
            <a:endParaRPr lang="zh-CN" altLang="en-US"/>
          </a:p>
          <a:p>
            <a:r>
              <a:rPr lang="en-US" altLang="zh-CN">
                <a:sym typeface="+mn-ea"/>
              </a:rPr>
              <a:t>5.</a:t>
            </a:r>
            <a:r>
              <a:rPr lang="zh-CN" altLang="en-US">
                <a:sym typeface="+mn-ea"/>
              </a:rPr>
              <a:t>精细动作发展。</a:t>
            </a:r>
            <a:endParaRPr lang="zh-CN" altLang="en-US"/>
          </a:p>
          <a:p>
            <a:r>
              <a:rPr lang="en-US" altLang="zh-CN">
                <a:sym typeface="+mn-ea"/>
              </a:rPr>
              <a:t>6.</a:t>
            </a:r>
            <a:r>
              <a:rPr lang="zh-CN" altLang="en-US">
                <a:sym typeface="+mn-ea"/>
              </a:rPr>
              <a:t>健康的生活方式，生活自理能力，自护能力。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zh-CN" altLang="en-US"/>
              <a:t>尊重：顺应幼儿意愿前提支持并推进幼儿游戏开展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新经验：充满兴趣地得到了一个新知识或信息，懂得一个道理，学会一种解决问题的方法等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积极响应： 是否对你的介入 置之不理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58" y="148525"/>
            <a:ext cx="8867484" cy="48464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74848" y="238919"/>
            <a:ext cx="8229600" cy="349548"/>
          </a:xfrm>
        </p:spPr>
        <p:txBody>
          <a:bodyPr>
            <a:noAutofit/>
          </a:bodyPr>
          <a:lstStyle>
            <a:lvl1pPr algn="l">
              <a:defRPr sz="2000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424428" y="4711836"/>
            <a:ext cx="718624" cy="288032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8475514" y="4686575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160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fld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GIF"/><Relationship Id="rId8" Type="http://schemas.openxmlformats.org/officeDocument/2006/relationships/image" Target="../media/image8.GIF"/><Relationship Id="rId7" Type="http://schemas.openxmlformats.org/officeDocument/2006/relationships/image" Target="../media/image7.png"/><Relationship Id="rId6" Type="http://schemas.microsoft.com/office/2007/relationships/media" Target="../media/audio1.wav"/><Relationship Id="rId5" Type="http://schemas.openxmlformats.org/officeDocument/2006/relationships/audio" Target="../media/audio1.wav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5" Type="http://schemas.openxmlformats.org/officeDocument/2006/relationships/notesSlide" Target="../notesSlides/notesSlide1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.xml"/><Relationship Id="rId12" Type="http://schemas.openxmlformats.org/officeDocument/2006/relationships/image" Target="../media/image12.jpeg"/><Relationship Id="rId11" Type="http://schemas.microsoft.com/office/2007/relationships/hdphoto" Target="../media/image11.wdp"/><Relationship Id="rId10" Type="http://schemas.openxmlformats.org/officeDocument/2006/relationships/image" Target="../media/image10.pn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21.png"/><Relationship Id="rId7" Type="http://schemas.openxmlformats.org/officeDocument/2006/relationships/image" Target="../media/image19.png"/><Relationship Id="rId6" Type="http://schemas.openxmlformats.org/officeDocument/2006/relationships/image" Target="../media/image18.jpeg"/><Relationship Id="rId5" Type="http://schemas.openxmlformats.org/officeDocument/2006/relationships/image" Target="../media/image16.jpeg"/><Relationship Id="rId4" Type="http://schemas.openxmlformats.org/officeDocument/2006/relationships/image" Target="../media/image17.jpeg"/><Relationship Id="rId3" Type="http://schemas.openxmlformats.org/officeDocument/2006/relationships/image" Target="../media/image15.png"/><Relationship Id="rId2" Type="http://schemas.microsoft.com/office/2007/relationships/hdphoto" Target="../media/image4.wdp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2.wmf"/><Relationship Id="rId1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2.wmf"/><Relationship Id="rId1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3.v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9.wmf"/><Relationship Id="rId1" Type="http://schemas.openxmlformats.org/officeDocument/2006/relationships/oleObject" Target="../embeddings/oleObject3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microsoft.com/office/2007/relationships/hdphoto" Target="../media/image4.wdp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4.v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7.wmf"/><Relationship Id="rId1" Type="http://schemas.openxmlformats.org/officeDocument/2006/relationships/oleObject" Target="../embeddings/oleObject4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5.v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4.wmf"/><Relationship Id="rId1" Type="http://schemas.openxmlformats.org/officeDocument/2006/relationships/oleObject" Target="../embeddings/oleObject5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microsoft.com/office/2007/relationships/hdphoto" Target="../media/image4.wdp"/><Relationship Id="rId1" Type="http://schemas.openxmlformats.org/officeDocument/2006/relationships/image" Target="../media/image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0.jpeg"/><Relationship Id="rId1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microsoft.com/office/2007/relationships/hdphoto" Target="../media/image4.wdp"/><Relationship Id="rId1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71.png"/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image" Target="../media/image78.jpeg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77.jpeg"/><Relationship Id="rId2" Type="http://schemas.openxmlformats.org/officeDocument/2006/relationships/tags" Target="../tags/tag4.xml"/><Relationship Id="rId15" Type="http://schemas.openxmlformats.org/officeDocument/2006/relationships/slideLayout" Target="../slideLayouts/slideLayout6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19.png"/><Relationship Id="rId6" Type="http://schemas.openxmlformats.org/officeDocument/2006/relationships/image" Target="../media/image16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5.png"/><Relationship Id="rId2" Type="http://schemas.microsoft.com/office/2007/relationships/hdphoto" Target="../media/image4.wdp"/><Relationship Id="rId1" Type="http://schemas.openxmlformats.org/officeDocument/2006/relationships/image" Target="../media/image3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0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6" Type="http://schemas.openxmlformats.org/officeDocument/2006/relationships/slideLayout" Target="../slideLayouts/slideLayout6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tags" Target="../tags/tag24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9.png"/></Relationships>
</file>

<file path=ppt/slides/_rels/slide7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.v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20.jpeg"/><Relationship Id="rId2" Type="http://schemas.openxmlformats.org/officeDocument/2006/relationships/image" Target="../media/image22.wmf"/><Relationship Id="rId1" Type="http://schemas.openxmlformats.org/officeDocument/2006/relationships/oleObject" Target="../embeddings/oleObject6.bin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81.png"/><Relationship Id="rId1" Type="http://schemas.openxmlformats.org/officeDocument/2006/relationships/image" Target="../media/image59.jpeg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jpeg"/><Relationship Id="rId2" Type="http://schemas.microsoft.com/office/2007/relationships/hdphoto" Target="../media/image4.wdp"/><Relationship Id="rId1" Type="http://schemas.openxmlformats.org/officeDocument/2006/relationships/image" Target="../media/image3.jpeg"/></Relationships>
</file>

<file path=ppt/slides/_rels/slide7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image" Target="../media/image12.jpeg"/><Relationship Id="rId7" Type="http://schemas.openxmlformats.org/officeDocument/2006/relationships/image" Target="../media/image19.png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microsoft.com/office/2007/relationships/hdphoto" Target="../media/image4.wdp"/><Relationship Id="rId1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 trans="56000" scaling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42" y="1187384"/>
            <a:ext cx="6607346" cy="1451810"/>
          </a:xfrm>
          <a:prstGeom prst="rect">
            <a:avLst/>
          </a:prstGeom>
        </p:spPr>
      </p:pic>
      <p:pic>
        <p:nvPicPr>
          <p:cNvPr id="6" name="背景音乐 - 轻快儿童音乐 - 铃声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12576" y="2568101"/>
            <a:ext cx="304800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4875" y="2835970"/>
            <a:ext cx="7269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dirty="0">
                <a:ln w="9525"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《</a:t>
            </a:r>
            <a:r>
              <a:rPr lang="en-US" altLang="zh-CN" sz="3600" dirty="0">
                <a:ln w="9525"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3-6</a:t>
            </a:r>
            <a:r>
              <a:rPr lang="zh-CN" altLang="en-US" sz="3600" dirty="0">
                <a:ln w="9525"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岁儿童学习与发展指南</a:t>
            </a:r>
            <a:r>
              <a:rPr lang="zh-CN" altLang="en-US" sz="3600" dirty="0">
                <a:ln w="9525"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》解读</a:t>
            </a:r>
            <a:endParaRPr lang="zh-CN" altLang="en-US" sz="3600" dirty="0">
              <a:ln w="9525">
                <a:noFill/>
              </a:ln>
              <a:solidFill>
                <a:schemeClr val="accent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044575" y="348773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21401862" flipH="1">
            <a:off x="7451091" y="3883888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8254048" y="2520315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598741" y="3643422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 descr="更多资源加微信：10103771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9105" y="3634105"/>
            <a:ext cx="3404870" cy="137287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" showWhenStopped="0">
                <p:cTn id="2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1722755" y="1905000"/>
            <a:ext cx="604139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0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anose="020B0503020204020204" pitchFamily="34" charset="-122"/>
              </a:rPr>
              <a:t>“</a:t>
            </a:r>
            <a:r>
              <a:rPr lang="zh-CN" altLang="en-US" sz="50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anose="020B0503020204020204" pitchFamily="34" charset="-122"/>
              </a:rPr>
              <a:t>五大领域</a:t>
            </a:r>
            <a:r>
              <a:rPr lang="en-US" altLang="zh-CN" sz="50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anose="020B0503020204020204" pitchFamily="34" charset="-122"/>
              </a:rPr>
              <a:t>”</a:t>
            </a:r>
            <a:r>
              <a:rPr lang="zh-CN" altLang="en-US" sz="50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anose="020B0503020204020204" pitchFamily="34" charset="-122"/>
              </a:rPr>
              <a:t>概述</a:t>
            </a:r>
            <a:endParaRPr lang="zh-CN" altLang="en-US" sz="50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930" y="2571750"/>
            <a:ext cx="5403850" cy="742315"/>
          </a:xfrm>
          <a:prstGeom prst="rect">
            <a:avLst/>
          </a:prstGeom>
        </p:spPr>
      </p:pic>
      <p:sp>
        <p:nvSpPr>
          <p:cNvPr id="45" name="五角星 44"/>
          <p:cNvSpPr/>
          <p:nvPr/>
        </p:nvSpPr>
        <p:spPr>
          <a:xfrm rot="19967404">
            <a:off x="7226638" y="3099693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8122729" y="3484610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8636173" y="3727953"/>
            <a:ext cx="93172" cy="9317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五角星 50"/>
          <p:cNvSpPr/>
          <p:nvPr/>
        </p:nvSpPr>
        <p:spPr>
          <a:xfrm rot="19922997">
            <a:off x="8316952" y="3102505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36" y="1684365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225" y="2877185"/>
            <a:ext cx="1830705" cy="179451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1217295" y="3314065"/>
            <a:ext cx="710565" cy="7810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6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8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5" grpId="0" bldLvl="0" animBg="1"/>
          <p:bldP spid="45" grpId="1" bldLvl="0" animBg="1"/>
          <p:bldP spid="47" grpId="0" bldLvl="0" animBg="1"/>
          <p:bldP spid="47" grpId="1" bldLvl="0" animBg="1"/>
          <p:bldP spid="48" grpId="0" bldLvl="0" animBg="1"/>
          <p:bldP spid="51" grpId="0" bldLvl="0" animBg="1"/>
          <p:bldP spid="51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6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38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5" grpId="0" bldLvl="0" animBg="1"/>
          <p:bldP spid="45" grpId="1" bldLvl="0" animBg="1"/>
          <p:bldP spid="47" grpId="0" bldLvl="0" animBg="1"/>
          <p:bldP spid="47" grpId="1" bldLvl="0" animBg="1"/>
          <p:bldP spid="48" grpId="0" bldLvl="0" animBg="1"/>
          <p:bldP spid="51" grpId="0" bldLvl="0" animBg="1"/>
          <p:bldP spid="51" grpId="1" bldLvl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4848" y="391319"/>
            <a:ext cx="8229600" cy="349548"/>
          </a:xfrm>
        </p:spPr>
        <p:txBody>
          <a:bodyPr/>
          <a:p>
            <a:r>
              <a:rPr lang="zh-CN" altLang="en-US" b="1"/>
              <a:t>健康领域目标</a:t>
            </a:r>
            <a:r>
              <a:rPr lang="en-US" altLang="zh-CN" b="1"/>
              <a:t>——</a:t>
            </a:r>
            <a:r>
              <a:rPr lang="zh-CN" altLang="en-US" b="1">
                <a:sym typeface="+mn-ea"/>
              </a:rPr>
              <a:t>健康是幼儿其他领域学习与发展的基础</a:t>
            </a:r>
            <a:br>
              <a:rPr lang="zh-CN" altLang="en-US" b="1"/>
            </a:br>
            <a:endParaRPr lang="zh-CN" altLang="en-US" b="1"/>
          </a:p>
        </p:txBody>
      </p:sp>
      <p:graphicFrame>
        <p:nvGraphicFramePr>
          <p:cNvPr id="4" name="对象 3"/>
          <p:cNvGraphicFramePr/>
          <p:nvPr/>
        </p:nvGraphicFramePr>
        <p:xfrm>
          <a:off x="582295" y="691515"/>
          <a:ext cx="5582920" cy="3997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8401050" imgH="4829175" progId="Paint.Picture">
                  <p:embed/>
                </p:oleObj>
              </mc:Choice>
              <mc:Fallback>
                <p:oleObj name="" r:id="rId1" imgW="8401050" imgH="482917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rcRect l="763" t="669" r="30777" b="-669"/>
                      <a:stretch>
                        <a:fillRect/>
                      </a:stretch>
                    </p:blipFill>
                    <p:spPr>
                      <a:xfrm>
                        <a:off x="582295" y="691515"/>
                        <a:ext cx="5582920" cy="3997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221730" y="1320165"/>
            <a:ext cx="249809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 </a:t>
            </a:r>
            <a:r>
              <a:rPr lang="zh-CN" altLang="en-US"/>
              <a:t>积极、健康的身心状况不仅是身体健康，也包括</a:t>
            </a:r>
            <a:r>
              <a:rPr lang="zh-CN" altLang="en-US">
                <a:solidFill>
                  <a:schemeClr val="accent1"/>
                </a:solidFill>
              </a:rPr>
              <a:t>心理健康</a:t>
            </a:r>
            <a:r>
              <a:rPr lang="zh-CN" altLang="en-US"/>
              <a:t>。</a:t>
            </a:r>
            <a:endParaRPr lang="zh-CN" altLang="en-US"/>
          </a:p>
          <a:p>
            <a:r>
              <a:rPr lang="en-US" altLang="zh-CN"/>
              <a:t>2. </a:t>
            </a:r>
            <a:r>
              <a:rPr lang="zh-CN" altLang="en-US"/>
              <a:t>身体动作和</a:t>
            </a:r>
            <a:r>
              <a:rPr lang="zh-CN" altLang="en-US">
                <a:solidFill>
                  <a:schemeClr val="accent1"/>
                </a:solidFill>
              </a:rPr>
              <a:t>手的精细动作</a:t>
            </a:r>
            <a:r>
              <a:rPr lang="zh-CN" altLang="en-US"/>
              <a:t>发展。</a:t>
            </a:r>
            <a:endParaRPr lang="zh-CN" altLang="en-US"/>
          </a:p>
          <a:p>
            <a:r>
              <a:rPr lang="en-US" altLang="zh-CN"/>
              <a:t>3. </a:t>
            </a:r>
            <a:r>
              <a:rPr lang="zh-CN" altLang="en-US"/>
              <a:t>具有良好的生活与卫生</a:t>
            </a:r>
            <a:r>
              <a:rPr lang="zh-CN" altLang="en-US">
                <a:solidFill>
                  <a:schemeClr val="accent1"/>
                </a:solidFill>
              </a:rPr>
              <a:t>习惯</a:t>
            </a:r>
            <a:r>
              <a:rPr lang="zh-CN" altLang="en-US"/>
              <a:t>，基本的</a:t>
            </a:r>
            <a:r>
              <a:rPr lang="zh-CN" altLang="en-US">
                <a:solidFill>
                  <a:schemeClr val="accent1"/>
                </a:solidFill>
              </a:rPr>
              <a:t>自理能力</a:t>
            </a:r>
            <a:r>
              <a:rPr lang="zh-CN" altLang="en-US"/>
              <a:t>和</a:t>
            </a:r>
            <a:r>
              <a:rPr lang="zh-CN" altLang="en-US">
                <a:solidFill>
                  <a:schemeClr val="accent1"/>
                </a:solidFill>
              </a:rPr>
              <a:t>自我保护能力</a:t>
            </a:r>
            <a:r>
              <a:rPr lang="zh-CN" altLang="en-US"/>
              <a:t>。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身心健康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5750" y="635000"/>
            <a:ext cx="8565515" cy="42367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身心健康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8290" y="685800"/>
            <a:ext cx="8523605" cy="42856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身心健康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450" y="652780"/>
            <a:ext cx="8394700" cy="42227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动作发展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5435" y="683260"/>
            <a:ext cx="8552815" cy="42735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动作发展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165" y="630555"/>
            <a:ext cx="8576310" cy="428498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动作发展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645" y="633730"/>
            <a:ext cx="8496300" cy="434086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生活习惯和自理能力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6960" y="627380"/>
            <a:ext cx="6990080" cy="42805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生活习惯和自理能力</a:t>
            </a:r>
            <a:br>
              <a:rPr lang="zh-CN" altLang="en-US"/>
            </a:b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525" y="695960"/>
            <a:ext cx="8072755" cy="40760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C:\Users\Administrator\Desktop\4499633_211107066366_2副本.png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90" y="1309594"/>
            <a:ext cx="3053718" cy="306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33"/>
          <p:cNvSpPr txBox="1"/>
          <p:nvPr/>
        </p:nvSpPr>
        <p:spPr>
          <a:xfrm rot="20124156">
            <a:off x="718904" y="1704714"/>
            <a:ext cx="7543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0" spc="-150" dirty="0" smtClean="0">
                <a:ln w="9525">
                  <a:noFill/>
                </a:ln>
                <a:solidFill>
                  <a:srgbClr val="FFC000"/>
                </a:solidFill>
                <a:effectLst>
                  <a:outerShdw blurRad="50800" dist="38100" dir="5400000" algn="t" rotWithShape="0">
                    <a:schemeClr val="bg1">
                      <a:alpha val="69000"/>
                    </a:schemeClr>
                  </a:outerShdw>
                </a:effectLst>
                <a:latin typeface="方正卡通简体" panose="03000509000000000000" pitchFamily="65" charset="-122"/>
                <a:ea typeface="方正卡通简体" panose="03000509000000000000" pitchFamily="65" charset="-122"/>
              </a:rPr>
              <a:t>目录</a:t>
            </a:r>
            <a:endParaRPr lang="zh-CN" altLang="en-US" sz="2400" b="0" spc="-150" dirty="0">
              <a:ln w="9525">
                <a:noFill/>
              </a:ln>
              <a:solidFill>
                <a:srgbClr val="2E9AD0"/>
              </a:solidFill>
              <a:effectLst>
                <a:outerShdw blurRad="50800" dist="38100" dir="5400000" algn="t" rotWithShape="0">
                  <a:schemeClr val="bg1">
                    <a:alpha val="69000"/>
                  </a:schemeClr>
                </a:outerShdw>
              </a:effectLst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sp>
        <p:nvSpPr>
          <p:cNvPr id="142" name="Freeform 5"/>
          <p:cNvSpPr/>
          <p:nvPr/>
        </p:nvSpPr>
        <p:spPr bwMode="auto">
          <a:xfrm>
            <a:off x="3939453" y="620141"/>
            <a:ext cx="606982" cy="4183857"/>
          </a:xfrm>
          <a:custGeom>
            <a:avLst/>
            <a:gdLst>
              <a:gd name="T0" fmla="*/ 0 w 1049"/>
              <a:gd name="T1" fmla="*/ 0 h 7451"/>
              <a:gd name="T2" fmla="*/ 1049 w 1049"/>
              <a:gd name="T3" fmla="*/ 3726 h 7451"/>
              <a:gd name="T4" fmla="*/ 0 w 1049"/>
              <a:gd name="T5" fmla="*/ 7451 h 74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49" h="7451">
                <a:moveTo>
                  <a:pt x="0" y="0"/>
                </a:moveTo>
                <a:cubicBezTo>
                  <a:pt x="665" y="1085"/>
                  <a:pt x="1049" y="2360"/>
                  <a:pt x="1049" y="3726"/>
                </a:cubicBezTo>
                <a:cubicBezTo>
                  <a:pt x="1049" y="5091"/>
                  <a:pt x="665" y="6367"/>
                  <a:pt x="0" y="7451"/>
                </a:cubicBezTo>
              </a:path>
            </a:pathLst>
          </a:custGeom>
          <a:noFill/>
          <a:ln w="10" cap="flat">
            <a:solidFill>
              <a:schemeClr val="bg1">
                <a:lumMod val="6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/>
          </a:p>
        </p:txBody>
      </p:sp>
      <p:grpSp>
        <p:nvGrpSpPr>
          <p:cNvPr id="143" name="组合 142"/>
          <p:cNvGrpSpPr/>
          <p:nvPr/>
        </p:nvGrpSpPr>
        <p:grpSpPr>
          <a:xfrm>
            <a:off x="4001585" y="996917"/>
            <a:ext cx="3392273" cy="615670"/>
            <a:chOff x="4441088" y="670090"/>
            <a:chExt cx="4523032" cy="820894"/>
          </a:xfrm>
        </p:grpSpPr>
        <p:grpSp>
          <p:nvGrpSpPr>
            <p:cNvPr id="144" name="组合 143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47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4474113" y="801513"/>
                <a:ext cx="534763" cy="636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400" spc="225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zh-CN" altLang="en-US" sz="24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46" name="矩形 39"/>
            <p:cNvSpPr>
              <a:spLocks noChangeArrowheads="1"/>
            </p:cNvSpPr>
            <p:nvPr/>
          </p:nvSpPr>
          <p:spPr bwMode="auto">
            <a:xfrm>
              <a:off x="5201742" y="670090"/>
              <a:ext cx="376237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1400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【 </a:t>
              </a:r>
              <a:r>
                <a:rPr lang="zh-CN" altLang="en-US" sz="1400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《指南》的概述</a:t>
              </a:r>
              <a:r>
                <a:rPr lang="en-US" altLang="zh-CN" sz="1400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】</a:t>
              </a:r>
              <a:endPara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4217609" y="1644989"/>
            <a:ext cx="3392273" cy="615670"/>
            <a:chOff x="4441088" y="670090"/>
            <a:chExt cx="4523032" cy="820894"/>
          </a:xfrm>
        </p:grpSpPr>
        <p:grpSp>
          <p:nvGrpSpPr>
            <p:cNvPr id="150" name="组合 149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53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4474113" y="801513"/>
                <a:ext cx="534763" cy="636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400" spc="225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zh-CN" altLang="en-US" sz="24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2" name="矩形 39"/>
            <p:cNvSpPr>
              <a:spLocks noChangeArrowheads="1"/>
            </p:cNvSpPr>
            <p:nvPr/>
          </p:nvSpPr>
          <p:spPr bwMode="auto">
            <a:xfrm>
              <a:off x="5201742" y="670090"/>
              <a:ext cx="376237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1400" dirty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【 </a:t>
              </a:r>
              <a:r>
                <a:rPr lang="zh-CN" altLang="en-US" sz="1400" dirty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《指南》五大领域解读</a:t>
              </a:r>
              <a:r>
                <a:rPr lang="en-US" altLang="zh-CN" sz="1400" dirty="0" smtClean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】</a:t>
              </a:r>
              <a:endParaRPr lang="zh-CN" altLang="en-US" sz="14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4289617" y="2448607"/>
            <a:ext cx="4029710" cy="615670"/>
            <a:chOff x="4441088" y="670090"/>
            <a:chExt cx="5372948" cy="820894"/>
          </a:xfrm>
        </p:grpSpPr>
        <p:grpSp>
          <p:nvGrpSpPr>
            <p:cNvPr id="156" name="组合 155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59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4474113" y="801513"/>
                <a:ext cx="534763" cy="636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400" spc="225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3</a:t>
                </a:r>
                <a:endParaRPr lang="zh-CN" altLang="en-US" sz="24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58" name="矩形 39"/>
            <p:cNvSpPr>
              <a:spLocks noChangeArrowheads="1"/>
            </p:cNvSpPr>
            <p:nvPr/>
          </p:nvSpPr>
          <p:spPr bwMode="auto">
            <a:xfrm>
              <a:off x="5201395" y="670090"/>
              <a:ext cx="4612641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1400" dirty="0" smtClean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【</a:t>
              </a:r>
              <a:r>
                <a:rPr lang="zh-CN" altLang="en-US" sz="1400" dirty="0" smtClean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如何把《指南》融入一日生活中</a:t>
              </a:r>
              <a:r>
                <a:rPr lang="en-US" altLang="zh-CN" sz="1400" dirty="0" smtClean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】</a:t>
              </a:r>
              <a:endParaRPr lang="zh-CN" altLang="en-US" sz="14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61" name="组合 160"/>
          <p:cNvGrpSpPr/>
          <p:nvPr/>
        </p:nvGrpSpPr>
        <p:grpSpPr>
          <a:xfrm>
            <a:off x="4217609" y="3248215"/>
            <a:ext cx="3392273" cy="615670"/>
            <a:chOff x="4441088" y="670090"/>
            <a:chExt cx="4523032" cy="820894"/>
          </a:xfrm>
        </p:grpSpPr>
        <p:grpSp>
          <p:nvGrpSpPr>
            <p:cNvPr id="162" name="组合 161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65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4474113" y="801513"/>
                <a:ext cx="534763" cy="636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400" spc="225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4</a:t>
                </a:r>
                <a:endParaRPr lang="zh-CN" altLang="en-US" sz="24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4" name="矩形 39"/>
            <p:cNvSpPr>
              <a:spLocks noChangeArrowheads="1"/>
            </p:cNvSpPr>
            <p:nvPr/>
          </p:nvSpPr>
          <p:spPr bwMode="auto">
            <a:xfrm>
              <a:off x="5201742" y="670090"/>
              <a:ext cx="376237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1400" dirty="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【 </a:t>
              </a:r>
              <a:r>
                <a:rPr lang="zh-CN" altLang="en-US" sz="1400" dirty="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区角活动中如何实施《指南》 </a:t>
              </a:r>
              <a:r>
                <a:rPr lang="en-US" altLang="zh-CN" sz="1400" dirty="0" smtClean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】</a:t>
              </a:r>
              <a:endParaRPr lang="zh-CN" altLang="en-US" sz="14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67" name="组合 166"/>
          <p:cNvGrpSpPr/>
          <p:nvPr/>
        </p:nvGrpSpPr>
        <p:grpSpPr>
          <a:xfrm>
            <a:off x="4001585" y="3900296"/>
            <a:ext cx="4317365" cy="615670"/>
            <a:chOff x="4441088" y="670090"/>
            <a:chExt cx="5756488" cy="820894"/>
          </a:xfrm>
        </p:grpSpPr>
        <p:grpSp>
          <p:nvGrpSpPr>
            <p:cNvPr id="168" name="组合 167"/>
            <p:cNvGrpSpPr/>
            <p:nvPr/>
          </p:nvGrpSpPr>
          <p:grpSpPr>
            <a:xfrm>
              <a:off x="4441088" y="761746"/>
              <a:ext cx="727764" cy="729238"/>
              <a:chOff x="4339490" y="761746"/>
              <a:chExt cx="727764" cy="729238"/>
            </a:xfrm>
          </p:grpSpPr>
          <p:sp>
            <p:nvSpPr>
              <p:cNvPr id="171" name="任意多边形 82"/>
              <p:cNvSpPr/>
              <p:nvPr/>
            </p:nvSpPr>
            <p:spPr bwMode="auto">
              <a:xfrm rot="3738964">
                <a:off x="4338753" y="762483"/>
                <a:ext cx="729238" cy="727764"/>
              </a:xfrm>
              <a:custGeom>
                <a:avLst/>
                <a:gdLst>
                  <a:gd name="connsiteX0" fmla="*/ 0 w 1800200"/>
                  <a:gd name="connsiteY0" fmla="*/ 900100 h 1800200"/>
                  <a:gd name="connsiteX1" fmla="*/ 263634 w 1800200"/>
                  <a:gd name="connsiteY1" fmla="*/ 263633 h 1800200"/>
                  <a:gd name="connsiteX2" fmla="*/ 900101 w 1800200"/>
                  <a:gd name="connsiteY2" fmla="*/ 1 h 1800200"/>
                  <a:gd name="connsiteX3" fmla="*/ 1536568 w 1800200"/>
                  <a:gd name="connsiteY3" fmla="*/ 263635 h 1800200"/>
                  <a:gd name="connsiteX4" fmla="*/ 1800200 w 1800200"/>
                  <a:gd name="connsiteY4" fmla="*/ 900102 h 1800200"/>
                  <a:gd name="connsiteX5" fmla="*/ 1536567 w 1800200"/>
                  <a:gd name="connsiteY5" fmla="*/ 1536569 h 1800200"/>
                  <a:gd name="connsiteX6" fmla="*/ 900100 w 1800200"/>
                  <a:gd name="connsiteY6" fmla="*/ 1800202 h 1800200"/>
                  <a:gd name="connsiteX7" fmla="*/ 263633 w 1800200"/>
                  <a:gd name="connsiteY7" fmla="*/ 1536568 h 1800200"/>
                  <a:gd name="connsiteX8" fmla="*/ 0 w 1800200"/>
                  <a:gd name="connsiteY8" fmla="*/ 900101 h 1800200"/>
                  <a:gd name="connsiteX9" fmla="*/ 0 w 1800200"/>
                  <a:gd name="connsiteY9" fmla="*/ 900100 h 18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200" h="1800200">
                    <a:moveTo>
                      <a:pt x="0" y="900100"/>
                    </a:moveTo>
                    <a:cubicBezTo>
                      <a:pt x="0" y="661379"/>
                      <a:pt x="94832" y="432435"/>
                      <a:pt x="263634" y="263633"/>
                    </a:cubicBezTo>
                    <a:cubicBezTo>
                      <a:pt x="432436" y="94832"/>
                      <a:pt x="661380" y="0"/>
                      <a:pt x="900101" y="1"/>
                    </a:cubicBezTo>
                    <a:cubicBezTo>
                      <a:pt x="1138822" y="1"/>
                      <a:pt x="1367766" y="94833"/>
                      <a:pt x="1536568" y="263635"/>
                    </a:cubicBezTo>
                    <a:cubicBezTo>
                      <a:pt x="1705369" y="432437"/>
                      <a:pt x="1800201" y="661381"/>
                      <a:pt x="1800200" y="900102"/>
                    </a:cubicBezTo>
                    <a:cubicBezTo>
                      <a:pt x="1800200" y="1138823"/>
                      <a:pt x="1705368" y="1367767"/>
                      <a:pt x="1536567" y="1536569"/>
                    </a:cubicBezTo>
                    <a:cubicBezTo>
                      <a:pt x="1367765" y="1705371"/>
                      <a:pt x="1138821" y="1800202"/>
                      <a:pt x="900100" y="1800202"/>
                    </a:cubicBezTo>
                    <a:cubicBezTo>
                      <a:pt x="661379" y="1800202"/>
                      <a:pt x="432435" y="1705370"/>
                      <a:pt x="263633" y="1536568"/>
                    </a:cubicBezTo>
                    <a:cubicBezTo>
                      <a:pt x="94832" y="1367766"/>
                      <a:pt x="0" y="1138822"/>
                      <a:pt x="0" y="900101"/>
                    </a:cubicBezTo>
                    <a:lnTo>
                      <a:pt x="0" y="900100"/>
                    </a:lnTo>
                    <a:close/>
                  </a:path>
                </a:pathLst>
              </a:cu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  <a:latin typeface="Arial" panose="020B0604020202020204"/>
                  <a:ea typeface="宋体" panose="02010600030101010101" pitchFamily="2" charset="-122"/>
                </a:endParaRPr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4474113" y="801513"/>
                <a:ext cx="534763" cy="6360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/>
                <a:r>
                  <a:rPr lang="en-US" altLang="zh-CN" sz="2400" spc="225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5</a:t>
                </a:r>
                <a:endParaRPr lang="zh-CN" altLang="en-US" sz="24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0" name="矩形 39"/>
            <p:cNvSpPr>
              <a:spLocks noChangeArrowheads="1"/>
            </p:cNvSpPr>
            <p:nvPr/>
          </p:nvSpPr>
          <p:spPr bwMode="auto">
            <a:xfrm>
              <a:off x="5201395" y="670090"/>
              <a:ext cx="4996181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50000"/>
                </a:lnSpc>
                <a:spcBef>
                  <a:spcPts val="750"/>
                </a:spcBef>
              </a:pPr>
              <a:r>
                <a:rPr lang="en-US" altLang="zh-CN" sz="1400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【 </a:t>
              </a:r>
              <a:r>
                <a:rPr lang="zh-CN" altLang="en-US" sz="1400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在集体教学活动中使用《指南》</a:t>
              </a:r>
              <a:r>
                <a:rPr lang="zh-CN" altLang="en-US" sz="1400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 </a:t>
              </a:r>
              <a:r>
                <a:rPr lang="en-US" altLang="zh-CN" sz="1400" dirty="0" smtClean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宋体" panose="02010600030101010101" pitchFamily="2" charset="-122"/>
                </a:rPr>
                <a:t>】</a:t>
              </a:r>
              <a:endParaRPr lang="zh-CN" altLang="en-US" sz="14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14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ym typeface="+mn-ea"/>
              </a:rPr>
              <a:t>生活习惯和自理能力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2780" y="628015"/>
            <a:ext cx="8001000" cy="43402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6588" y="171609"/>
            <a:ext cx="8229600" cy="349548"/>
          </a:xfrm>
        </p:spPr>
        <p:txBody>
          <a:bodyPr/>
          <a:p>
            <a:r>
              <a:rPr lang="zh-CN" altLang="en-US" b="1"/>
              <a:t>语言领域目标</a:t>
            </a:r>
            <a:endParaRPr lang="zh-CN" altLang="en-US" b="1"/>
          </a:p>
        </p:txBody>
      </p:sp>
      <p:graphicFrame>
        <p:nvGraphicFramePr>
          <p:cNvPr id="3" name="对象 2"/>
          <p:cNvGraphicFramePr/>
          <p:nvPr/>
        </p:nvGraphicFramePr>
        <p:xfrm>
          <a:off x="375920" y="657225"/>
          <a:ext cx="4653915" cy="4226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5829300" imgH="5124450" progId="Paint.Picture">
                  <p:embed/>
                </p:oleObj>
              </mc:Choice>
              <mc:Fallback>
                <p:oleObj name="" r:id="rId1" imgW="5829300" imgH="51244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75920" y="657225"/>
                        <a:ext cx="4653915" cy="4226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5301615" y="1348740"/>
            <a:ext cx="333311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 </a:t>
            </a:r>
            <a:r>
              <a:rPr lang="zh-CN" altLang="en-US"/>
              <a:t>重点在于培养幼儿的口语交流能力，培养幼儿的阅读兴趣、习惯以及初步的阅读理解能力。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反对通过机械记忆和强化训练过早识字。</a:t>
            </a:r>
            <a:endParaRPr lang="zh-CN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倾听与表达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470" y="622300"/>
            <a:ext cx="8809355" cy="43072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倾听与表达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5740" y="699135"/>
            <a:ext cx="6575425" cy="427609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倾听与表达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3935" y="728345"/>
            <a:ext cx="6993255" cy="41624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阅读与书写准备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9005" y="699135"/>
            <a:ext cx="7121525" cy="41198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阅读与书写准备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9840" y="627380"/>
            <a:ext cx="6952615" cy="42862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阅读与书写准备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7830" y="627380"/>
            <a:ext cx="8353425" cy="416687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b="1"/>
              <a:t>社会领域目标</a:t>
            </a:r>
            <a:endParaRPr lang="zh-CN" altLang="en-US" b="1"/>
          </a:p>
        </p:txBody>
      </p:sp>
      <p:graphicFrame>
        <p:nvGraphicFramePr>
          <p:cNvPr id="3" name="对象 2"/>
          <p:cNvGraphicFramePr/>
          <p:nvPr/>
        </p:nvGraphicFramePr>
        <p:xfrm>
          <a:off x="374650" y="880745"/>
          <a:ext cx="4933315" cy="3883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5705475" imgH="4933950" progId="Paint.Picture">
                  <p:embed/>
                </p:oleObj>
              </mc:Choice>
              <mc:Fallback>
                <p:oleObj name="" r:id="rId1" imgW="5705475" imgH="49339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74650" y="880745"/>
                        <a:ext cx="4933315" cy="3883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5473065" y="1638935"/>
            <a:ext cx="337248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 </a:t>
            </a:r>
            <a:r>
              <a:rPr lang="zh-CN" altLang="en-US"/>
              <a:t>培养幼儿的交往愿望与交往能力；学习自尊、自主和自信；关心和尊重他人，逐步适应群体生活，遵守基本的行为规范。</a:t>
            </a:r>
            <a:endParaRPr lang="zh-CN" altLang="en-US"/>
          </a:p>
          <a:p>
            <a:r>
              <a:rPr lang="en-US" altLang="zh-CN"/>
              <a:t>2. </a:t>
            </a:r>
            <a:r>
              <a:rPr lang="zh-CN" altLang="en-US"/>
              <a:t>成人的榜样作用至关重要。</a:t>
            </a:r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人际交往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4650" y="677545"/>
            <a:ext cx="8385175" cy="42379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2606040" y="1539875"/>
            <a:ext cx="532892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50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anose="020B0503020204020204" pitchFamily="34" charset="-122"/>
              </a:rPr>
              <a:t>什么是《指南》？</a:t>
            </a:r>
            <a:endParaRPr lang="zh-CN" altLang="en-US" sz="50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anose="020B0503020204020204" pitchFamily="34" charset="-122"/>
            </a:endParaRPr>
          </a:p>
        </p:txBody>
      </p:sp>
      <p:sp>
        <p:nvSpPr>
          <p:cNvPr id="36" name="矩形 70"/>
          <p:cNvSpPr>
            <a:spLocks noChangeArrowheads="1"/>
          </p:cNvSpPr>
          <p:nvPr/>
        </p:nvSpPr>
        <p:spPr bwMode="auto">
          <a:xfrm>
            <a:off x="2684953" y="2814196"/>
            <a:ext cx="367240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《</a:t>
            </a:r>
            <a:r>
              <a:rPr lang="en-US" altLang="zh-CN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3-6</a:t>
            </a:r>
            <a:r>
              <a:rPr lang="zh-CN" alt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岁儿童学习与发展指南》</a:t>
            </a:r>
            <a:r>
              <a:rPr lang="zh-CN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rPr>
              <a:t>以下简称《指南》</a:t>
            </a:r>
            <a:endParaRPr lang="zh-CN" altLang="en-US" sz="1100" dirty="0">
              <a:solidFill>
                <a:schemeClr val="tx1">
                  <a:lumMod val="85000"/>
                  <a:lumOff val="15000"/>
                </a:schemeClr>
              </a:solidFill>
              <a:latin typeface="方正卡通简体" panose="03000509000000000000" pitchFamily="65" charset="-122"/>
              <a:ea typeface="方正卡通简体" panose="03000509000000000000" pitchFamily="65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275" y="2179320"/>
            <a:ext cx="6049645" cy="784860"/>
          </a:xfrm>
          <a:prstGeom prst="rect">
            <a:avLst/>
          </a:prstGeom>
        </p:spPr>
      </p:pic>
      <p:sp>
        <p:nvSpPr>
          <p:cNvPr id="41" name="五角星 40"/>
          <p:cNvSpPr/>
          <p:nvPr/>
        </p:nvSpPr>
        <p:spPr>
          <a:xfrm rot="19903756">
            <a:off x="778865" y="2253336"/>
            <a:ext cx="792273" cy="79227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五角星 41"/>
          <p:cNvSpPr/>
          <p:nvPr/>
        </p:nvSpPr>
        <p:spPr>
          <a:xfrm rot="21380687">
            <a:off x="1082934" y="3588714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五角星 42"/>
          <p:cNvSpPr/>
          <p:nvPr/>
        </p:nvSpPr>
        <p:spPr>
          <a:xfrm rot="19938392">
            <a:off x="2502562" y="3526712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五角星 43"/>
          <p:cNvSpPr/>
          <p:nvPr/>
        </p:nvSpPr>
        <p:spPr>
          <a:xfrm rot="19938392">
            <a:off x="1838245" y="3176261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角星 44"/>
          <p:cNvSpPr/>
          <p:nvPr/>
        </p:nvSpPr>
        <p:spPr>
          <a:xfrm rot="19967404">
            <a:off x="7226638" y="3099693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五角星 45"/>
          <p:cNvSpPr/>
          <p:nvPr/>
        </p:nvSpPr>
        <p:spPr>
          <a:xfrm>
            <a:off x="6343247" y="3487531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8122729" y="3484610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8636173" y="3727953"/>
            <a:ext cx="93172" cy="9317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五角星 50"/>
          <p:cNvSpPr/>
          <p:nvPr/>
        </p:nvSpPr>
        <p:spPr>
          <a:xfrm rot="19922997">
            <a:off x="8316952" y="3102505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36" y="1684365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4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6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8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70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2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6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4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6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8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70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2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6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人际交往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699135"/>
            <a:ext cx="8415655" cy="418084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人际交往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6315" y="810260"/>
            <a:ext cx="4762500" cy="404812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人际交往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2460" y="771525"/>
            <a:ext cx="7713980" cy="403225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社会适应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895" y="771525"/>
            <a:ext cx="7720965" cy="393446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社会适应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6225" y="588645"/>
            <a:ext cx="8704580" cy="43078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社会适应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845" y="541020"/>
            <a:ext cx="8646160" cy="441198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b="1"/>
              <a:t>科学领域目标</a:t>
            </a:r>
            <a:endParaRPr lang="zh-CN" altLang="en-US" b="1"/>
          </a:p>
        </p:txBody>
      </p:sp>
      <p:graphicFrame>
        <p:nvGraphicFramePr>
          <p:cNvPr id="4" name="对象 3"/>
          <p:cNvGraphicFramePr/>
          <p:nvPr/>
        </p:nvGraphicFramePr>
        <p:xfrm>
          <a:off x="374650" y="663575"/>
          <a:ext cx="5317490" cy="3969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5686425" imgH="4914900" progId="Paint.Picture">
                  <p:embed/>
                </p:oleObj>
              </mc:Choice>
              <mc:Fallback>
                <p:oleObj name="" r:id="rId1" imgW="5686425" imgH="4914900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74650" y="663575"/>
                        <a:ext cx="5317490" cy="39693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5748020" y="1279525"/>
            <a:ext cx="303403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 </a:t>
            </a:r>
            <a:r>
              <a:rPr lang="zh-CN" altLang="en-US"/>
              <a:t>科学学习注重幼儿的探究兴趣，体验探究过程，培养初步的探究能力。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2. </a:t>
            </a:r>
            <a:r>
              <a:rPr lang="zh-CN" altLang="en-US"/>
              <a:t>数学学习应注重在生活和游戏中感知数学的有用和有趣，初步理解数量关系、形状与空间关系，培养初步的逻辑思维能力。</a:t>
            </a:r>
            <a:endParaRPr lang="zh-CN" alt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科学探究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710" y="650875"/>
            <a:ext cx="8705850" cy="430657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科学探究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040" y="569595"/>
            <a:ext cx="7752715" cy="453453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科学探究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850" y="685800"/>
            <a:ext cx="8248650" cy="43656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 noChangeArrowheads="1"/>
          </p:cNvSpPr>
          <p:nvPr/>
        </p:nvSpPr>
        <p:spPr bwMode="auto">
          <a:xfrm>
            <a:off x="2946672" y="3151336"/>
            <a:ext cx="698500" cy="307975"/>
          </a:xfrm>
          <a:custGeom>
            <a:avLst/>
            <a:gdLst>
              <a:gd name="T0" fmla="*/ 326 w 363"/>
              <a:gd name="T1" fmla="*/ 161 h 161"/>
              <a:gd name="T2" fmla="*/ 290 w 363"/>
              <a:gd name="T3" fmla="*/ 73 h 161"/>
              <a:gd name="T4" fmla="*/ 202 w 363"/>
              <a:gd name="T5" fmla="*/ 37 h 161"/>
              <a:gd name="T6" fmla="*/ 0 w 363"/>
              <a:gd name="T7" fmla="*/ 37 h 161"/>
              <a:gd name="T8" fmla="*/ 0 w 363"/>
              <a:gd name="T9" fmla="*/ 0 h 161"/>
              <a:gd name="T10" fmla="*/ 202 w 363"/>
              <a:gd name="T11" fmla="*/ 0 h 161"/>
              <a:gd name="T12" fmla="*/ 316 w 363"/>
              <a:gd name="T13" fmla="*/ 47 h 161"/>
              <a:gd name="T14" fmla="*/ 363 w 363"/>
              <a:gd name="T15" fmla="*/ 161 h 161"/>
              <a:gd name="T16" fmla="*/ 326 w 363"/>
              <a:gd name="T17" fmla="*/ 161 h 1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63"/>
              <a:gd name="T28" fmla="*/ 0 h 161"/>
              <a:gd name="T29" fmla="*/ 363 w 363"/>
              <a:gd name="T30" fmla="*/ 161 h 1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63" h="161">
                <a:moveTo>
                  <a:pt x="326" y="161"/>
                </a:moveTo>
                <a:cubicBezTo>
                  <a:pt x="326" y="127"/>
                  <a:pt x="312" y="96"/>
                  <a:pt x="290" y="73"/>
                </a:cubicBezTo>
                <a:cubicBezTo>
                  <a:pt x="267" y="51"/>
                  <a:pt x="236" y="37"/>
                  <a:pt x="202" y="37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202" y="0"/>
                  <a:pt x="202" y="0"/>
                  <a:pt x="202" y="0"/>
                </a:cubicBezTo>
                <a:cubicBezTo>
                  <a:pt x="247" y="0"/>
                  <a:pt x="287" y="18"/>
                  <a:pt x="316" y="47"/>
                </a:cubicBezTo>
                <a:cubicBezTo>
                  <a:pt x="345" y="76"/>
                  <a:pt x="363" y="116"/>
                  <a:pt x="363" y="161"/>
                </a:cubicBezTo>
                <a:cubicBezTo>
                  <a:pt x="326" y="161"/>
                  <a:pt x="326" y="161"/>
                  <a:pt x="326" y="16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3" name="Freeform 6"/>
          <p:cNvSpPr>
            <a:spLocks noChangeArrowheads="1"/>
          </p:cNvSpPr>
          <p:nvPr/>
        </p:nvSpPr>
        <p:spPr bwMode="auto">
          <a:xfrm>
            <a:off x="4477022" y="2132161"/>
            <a:ext cx="309563" cy="312738"/>
          </a:xfrm>
          <a:custGeom>
            <a:avLst/>
            <a:gdLst>
              <a:gd name="T0" fmla="*/ 0 w 161"/>
              <a:gd name="T1" fmla="*/ 125 h 162"/>
              <a:gd name="T2" fmla="*/ 87 w 161"/>
              <a:gd name="T3" fmla="*/ 88 h 162"/>
              <a:gd name="T4" fmla="*/ 124 w 161"/>
              <a:gd name="T5" fmla="*/ 0 h 162"/>
              <a:gd name="T6" fmla="*/ 161 w 161"/>
              <a:gd name="T7" fmla="*/ 0 h 162"/>
              <a:gd name="T8" fmla="*/ 114 w 161"/>
              <a:gd name="T9" fmla="*/ 114 h 162"/>
              <a:gd name="T10" fmla="*/ 0 w 161"/>
              <a:gd name="T11" fmla="*/ 162 h 162"/>
              <a:gd name="T12" fmla="*/ 0 w 161"/>
              <a:gd name="T13" fmla="*/ 125 h 16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1"/>
              <a:gd name="T22" fmla="*/ 0 h 162"/>
              <a:gd name="T23" fmla="*/ 161 w 161"/>
              <a:gd name="T24" fmla="*/ 162 h 16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1" h="162">
                <a:moveTo>
                  <a:pt x="0" y="125"/>
                </a:moveTo>
                <a:cubicBezTo>
                  <a:pt x="34" y="125"/>
                  <a:pt x="65" y="111"/>
                  <a:pt x="87" y="88"/>
                </a:cubicBezTo>
                <a:cubicBezTo>
                  <a:pt x="110" y="66"/>
                  <a:pt x="124" y="35"/>
                  <a:pt x="124" y="0"/>
                </a:cubicBezTo>
                <a:cubicBezTo>
                  <a:pt x="161" y="0"/>
                  <a:pt x="161" y="0"/>
                  <a:pt x="161" y="0"/>
                </a:cubicBezTo>
                <a:cubicBezTo>
                  <a:pt x="161" y="45"/>
                  <a:pt x="143" y="85"/>
                  <a:pt x="114" y="114"/>
                </a:cubicBezTo>
                <a:cubicBezTo>
                  <a:pt x="84" y="144"/>
                  <a:pt x="44" y="162"/>
                  <a:pt x="0" y="162"/>
                </a:cubicBezTo>
                <a:cubicBezTo>
                  <a:pt x="0" y="125"/>
                  <a:pt x="0" y="125"/>
                  <a:pt x="0" y="1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3967435" y="1584474"/>
            <a:ext cx="619125" cy="547687"/>
          </a:xfrm>
          <a:custGeom>
            <a:avLst/>
            <a:gdLst>
              <a:gd name="T0" fmla="*/ 0 w 322"/>
              <a:gd name="T1" fmla="*/ 285 h 285"/>
              <a:gd name="T2" fmla="*/ 47 w 322"/>
              <a:gd name="T3" fmla="*/ 171 h 285"/>
              <a:gd name="T4" fmla="*/ 161 w 322"/>
              <a:gd name="T5" fmla="*/ 124 h 285"/>
              <a:gd name="T6" fmla="*/ 249 w 322"/>
              <a:gd name="T7" fmla="*/ 88 h 285"/>
              <a:gd name="T8" fmla="*/ 285 w 322"/>
              <a:gd name="T9" fmla="*/ 0 h 285"/>
              <a:gd name="T10" fmla="*/ 322 w 322"/>
              <a:gd name="T11" fmla="*/ 0 h 285"/>
              <a:gd name="T12" fmla="*/ 275 w 322"/>
              <a:gd name="T13" fmla="*/ 114 h 285"/>
              <a:gd name="T14" fmla="*/ 161 w 322"/>
              <a:gd name="T15" fmla="*/ 161 h 285"/>
              <a:gd name="T16" fmla="*/ 73 w 322"/>
              <a:gd name="T17" fmla="*/ 198 h 285"/>
              <a:gd name="T18" fmla="*/ 37 w 322"/>
              <a:gd name="T19" fmla="*/ 285 h 285"/>
              <a:gd name="T20" fmla="*/ 0 w 322"/>
              <a:gd name="T21" fmla="*/ 285 h 28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22"/>
              <a:gd name="T34" fmla="*/ 0 h 285"/>
              <a:gd name="T35" fmla="*/ 322 w 322"/>
              <a:gd name="T36" fmla="*/ 285 h 285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22" h="285">
                <a:moveTo>
                  <a:pt x="0" y="285"/>
                </a:moveTo>
                <a:cubicBezTo>
                  <a:pt x="0" y="241"/>
                  <a:pt x="18" y="201"/>
                  <a:pt x="47" y="171"/>
                </a:cubicBezTo>
                <a:cubicBezTo>
                  <a:pt x="76" y="142"/>
                  <a:pt x="116" y="124"/>
                  <a:pt x="161" y="124"/>
                </a:cubicBezTo>
                <a:cubicBezTo>
                  <a:pt x="195" y="124"/>
                  <a:pt x="226" y="110"/>
                  <a:pt x="249" y="88"/>
                </a:cubicBezTo>
                <a:cubicBezTo>
                  <a:pt x="271" y="65"/>
                  <a:pt x="285" y="34"/>
                  <a:pt x="285" y="0"/>
                </a:cubicBezTo>
                <a:cubicBezTo>
                  <a:pt x="322" y="0"/>
                  <a:pt x="322" y="0"/>
                  <a:pt x="322" y="0"/>
                </a:cubicBezTo>
                <a:cubicBezTo>
                  <a:pt x="322" y="45"/>
                  <a:pt x="304" y="85"/>
                  <a:pt x="275" y="114"/>
                </a:cubicBezTo>
                <a:cubicBezTo>
                  <a:pt x="246" y="143"/>
                  <a:pt x="205" y="161"/>
                  <a:pt x="161" y="161"/>
                </a:cubicBezTo>
                <a:cubicBezTo>
                  <a:pt x="126" y="161"/>
                  <a:pt x="95" y="175"/>
                  <a:pt x="73" y="198"/>
                </a:cubicBezTo>
                <a:cubicBezTo>
                  <a:pt x="50" y="220"/>
                  <a:pt x="37" y="251"/>
                  <a:pt x="37" y="285"/>
                </a:cubicBezTo>
                <a:cubicBezTo>
                  <a:pt x="0" y="285"/>
                  <a:pt x="0" y="285"/>
                  <a:pt x="0" y="2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" name="Freeform 8"/>
          <p:cNvSpPr>
            <a:spLocks noChangeArrowheads="1"/>
          </p:cNvSpPr>
          <p:nvPr/>
        </p:nvSpPr>
        <p:spPr bwMode="auto">
          <a:xfrm>
            <a:off x="4905647" y="1325711"/>
            <a:ext cx="622300" cy="808038"/>
          </a:xfrm>
          <a:custGeom>
            <a:avLst/>
            <a:gdLst>
              <a:gd name="T0" fmla="*/ 286 w 323"/>
              <a:gd name="T1" fmla="*/ 420 h 420"/>
              <a:gd name="T2" fmla="*/ 249 w 323"/>
              <a:gd name="T3" fmla="*/ 333 h 420"/>
              <a:gd name="T4" fmla="*/ 162 w 323"/>
              <a:gd name="T5" fmla="*/ 296 h 420"/>
              <a:gd name="T6" fmla="*/ 48 w 323"/>
              <a:gd name="T7" fmla="*/ 249 h 420"/>
              <a:gd name="T8" fmla="*/ 0 w 323"/>
              <a:gd name="T9" fmla="*/ 135 h 420"/>
              <a:gd name="T10" fmla="*/ 0 w 323"/>
              <a:gd name="T11" fmla="*/ 0 h 420"/>
              <a:gd name="T12" fmla="*/ 37 w 323"/>
              <a:gd name="T13" fmla="*/ 0 h 420"/>
              <a:gd name="T14" fmla="*/ 37 w 323"/>
              <a:gd name="T15" fmla="*/ 135 h 420"/>
              <a:gd name="T16" fmla="*/ 74 w 323"/>
              <a:gd name="T17" fmla="*/ 223 h 420"/>
              <a:gd name="T18" fmla="*/ 162 w 323"/>
              <a:gd name="T19" fmla="*/ 259 h 420"/>
              <a:gd name="T20" fmla="*/ 276 w 323"/>
              <a:gd name="T21" fmla="*/ 306 h 420"/>
              <a:gd name="T22" fmla="*/ 323 w 323"/>
              <a:gd name="T23" fmla="*/ 420 h 420"/>
              <a:gd name="T24" fmla="*/ 286 w 323"/>
              <a:gd name="T25" fmla="*/ 420 h 42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23"/>
              <a:gd name="T40" fmla="*/ 0 h 420"/>
              <a:gd name="T41" fmla="*/ 323 w 323"/>
              <a:gd name="T42" fmla="*/ 420 h 42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23" h="420">
                <a:moveTo>
                  <a:pt x="286" y="420"/>
                </a:moveTo>
                <a:cubicBezTo>
                  <a:pt x="286" y="386"/>
                  <a:pt x="272" y="355"/>
                  <a:pt x="249" y="333"/>
                </a:cubicBezTo>
                <a:cubicBezTo>
                  <a:pt x="227" y="310"/>
                  <a:pt x="196" y="296"/>
                  <a:pt x="162" y="296"/>
                </a:cubicBezTo>
                <a:cubicBezTo>
                  <a:pt x="117" y="296"/>
                  <a:pt x="77" y="278"/>
                  <a:pt x="48" y="249"/>
                </a:cubicBezTo>
                <a:cubicBezTo>
                  <a:pt x="18" y="220"/>
                  <a:pt x="0" y="180"/>
                  <a:pt x="0" y="135"/>
                </a:cubicBezTo>
                <a:cubicBezTo>
                  <a:pt x="0" y="0"/>
                  <a:pt x="0" y="0"/>
                  <a:pt x="0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135"/>
                  <a:pt x="37" y="135"/>
                  <a:pt x="37" y="135"/>
                </a:cubicBezTo>
                <a:cubicBezTo>
                  <a:pt x="37" y="169"/>
                  <a:pt x="51" y="200"/>
                  <a:pt x="74" y="223"/>
                </a:cubicBezTo>
                <a:cubicBezTo>
                  <a:pt x="96" y="245"/>
                  <a:pt x="127" y="259"/>
                  <a:pt x="162" y="259"/>
                </a:cubicBezTo>
                <a:cubicBezTo>
                  <a:pt x="206" y="259"/>
                  <a:pt x="246" y="277"/>
                  <a:pt x="276" y="306"/>
                </a:cubicBezTo>
                <a:cubicBezTo>
                  <a:pt x="305" y="336"/>
                  <a:pt x="323" y="376"/>
                  <a:pt x="323" y="420"/>
                </a:cubicBezTo>
                <a:cubicBezTo>
                  <a:pt x="286" y="420"/>
                  <a:pt x="286" y="420"/>
                  <a:pt x="286" y="42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6" name="Freeform 9"/>
          <p:cNvSpPr>
            <a:spLocks noChangeArrowheads="1"/>
          </p:cNvSpPr>
          <p:nvPr/>
        </p:nvSpPr>
        <p:spPr bwMode="auto">
          <a:xfrm>
            <a:off x="4905647" y="1824186"/>
            <a:ext cx="860425" cy="860425"/>
          </a:xfrm>
          <a:custGeom>
            <a:avLst/>
            <a:gdLst>
              <a:gd name="T0" fmla="*/ 447 w 447"/>
              <a:gd name="T1" fmla="*/ 37 h 447"/>
              <a:gd name="T2" fmla="*/ 359 w 447"/>
              <a:gd name="T3" fmla="*/ 74 h 447"/>
              <a:gd name="T4" fmla="*/ 323 w 447"/>
              <a:gd name="T5" fmla="*/ 161 h 447"/>
              <a:gd name="T6" fmla="*/ 276 w 447"/>
              <a:gd name="T7" fmla="*/ 275 h 447"/>
              <a:gd name="T8" fmla="*/ 162 w 447"/>
              <a:gd name="T9" fmla="*/ 323 h 447"/>
              <a:gd name="T10" fmla="*/ 74 w 447"/>
              <a:gd name="T11" fmla="*/ 359 h 447"/>
              <a:gd name="T12" fmla="*/ 37 w 447"/>
              <a:gd name="T13" fmla="*/ 447 h 447"/>
              <a:gd name="T14" fmla="*/ 0 w 447"/>
              <a:gd name="T15" fmla="*/ 447 h 447"/>
              <a:gd name="T16" fmla="*/ 48 w 447"/>
              <a:gd name="T17" fmla="*/ 333 h 447"/>
              <a:gd name="T18" fmla="*/ 162 w 447"/>
              <a:gd name="T19" fmla="*/ 286 h 447"/>
              <a:gd name="T20" fmla="*/ 249 w 447"/>
              <a:gd name="T21" fmla="*/ 249 h 447"/>
              <a:gd name="T22" fmla="*/ 286 w 447"/>
              <a:gd name="T23" fmla="*/ 161 h 447"/>
              <a:gd name="T24" fmla="*/ 333 w 447"/>
              <a:gd name="T25" fmla="*/ 47 h 447"/>
              <a:gd name="T26" fmla="*/ 447 w 447"/>
              <a:gd name="T27" fmla="*/ 0 h 447"/>
              <a:gd name="T28" fmla="*/ 447 w 447"/>
              <a:gd name="T29" fmla="*/ 37 h 44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47"/>
              <a:gd name="T46" fmla="*/ 0 h 447"/>
              <a:gd name="T47" fmla="*/ 447 w 447"/>
              <a:gd name="T48" fmla="*/ 447 h 44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47" h="447">
                <a:moveTo>
                  <a:pt x="447" y="37"/>
                </a:moveTo>
                <a:cubicBezTo>
                  <a:pt x="413" y="37"/>
                  <a:pt x="382" y="51"/>
                  <a:pt x="359" y="74"/>
                </a:cubicBezTo>
                <a:cubicBezTo>
                  <a:pt x="337" y="96"/>
                  <a:pt x="323" y="127"/>
                  <a:pt x="323" y="161"/>
                </a:cubicBezTo>
                <a:cubicBezTo>
                  <a:pt x="323" y="206"/>
                  <a:pt x="305" y="246"/>
                  <a:pt x="276" y="275"/>
                </a:cubicBezTo>
                <a:cubicBezTo>
                  <a:pt x="246" y="305"/>
                  <a:pt x="206" y="323"/>
                  <a:pt x="162" y="323"/>
                </a:cubicBezTo>
                <a:cubicBezTo>
                  <a:pt x="127" y="323"/>
                  <a:pt x="96" y="337"/>
                  <a:pt x="74" y="359"/>
                </a:cubicBezTo>
                <a:cubicBezTo>
                  <a:pt x="51" y="382"/>
                  <a:pt x="37" y="413"/>
                  <a:pt x="37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02"/>
                  <a:pt x="18" y="362"/>
                  <a:pt x="48" y="333"/>
                </a:cubicBezTo>
                <a:cubicBezTo>
                  <a:pt x="77" y="304"/>
                  <a:pt x="117" y="286"/>
                  <a:pt x="162" y="286"/>
                </a:cubicBezTo>
                <a:cubicBezTo>
                  <a:pt x="196" y="286"/>
                  <a:pt x="227" y="272"/>
                  <a:pt x="249" y="249"/>
                </a:cubicBezTo>
                <a:cubicBezTo>
                  <a:pt x="272" y="227"/>
                  <a:pt x="286" y="196"/>
                  <a:pt x="286" y="161"/>
                </a:cubicBezTo>
                <a:cubicBezTo>
                  <a:pt x="286" y="117"/>
                  <a:pt x="304" y="77"/>
                  <a:pt x="333" y="47"/>
                </a:cubicBezTo>
                <a:cubicBezTo>
                  <a:pt x="362" y="18"/>
                  <a:pt x="403" y="0"/>
                  <a:pt x="447" y="0"/>
                </a:cubicBezTo>
                <a:cubicBezTo>
                  <a:pt x="447" y="37"/>
                  <a:pt x="447" y="37"/>
                  <a:pt x="447" y="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7" name="Freeform 10"/>
          <p:cNvSpPr>
            <a:spLocks noChangeArrowheads="1"/>
          </p:cNvSpPr>
          <p:nvPr/>
        </p:nvSpPr>
        <p:spPr bwMode="auto">
          <a:xfrm>
            <a:off x="3416572" y="1584474"/>
            <a:ext cx="2111375" cy="1647825"/>
          </a:xfrm>
          <a:custGeom>
            <a:avLst/>
            <a:gdLst>
              <a:gd name="T0" fmla="*/ 37 w 1097"/>
              <a:gd name="T1" fmla="*/ 0 h 856"/>
              <a:gd name="T2" fmla="*/ 73 w 1097"/>
              <a:gd name="T3" fmla="*/ 88 h 856"/>
              <a:gd name="T4" fmla="*/ 161 w 1097"/>
              <a:gd name="T5" fmla="*/ 124 h 856"/>
              <a:gd name="T6" fmla="*/ 275 w 1097"/>
              <a:gd name="T7" fmla="*/ 171 h 856"/>
              <a:gd name="T8" fmla="*/ 323 w 1097"/>
              <a:gd name="T9" fmla="*/ 285 h 856"/>
              <a:gd name="T10" fmla="*/ 359 w 1097"/>
              <a:gd name="T11" fmla="*/ 373 h 856"/>
              <a:gd name="T12" fmla="*/ 447 w 1097"/>
              <a:gd name="T13" fmla="*/ 410 h 856"/>
              <a:gd name="T14" fmla="*/ 650 w 1097"/>
              <a:gd name="T15" fmla="*/ 410 h 856"/>
              <a:gd name="T16" fmla="*/ 764 w 1097"/>
              <a:gd name="T17" fmla="*/ 457 h 856"/>
              <a:gd name="T18" fmla="*/ 811 w 1097"/>
              <a:gd name="T19" fmla="*/ 571 h 856"/>
              <a:gd name="T20" fmla="*/ 848 w 1097"/>
              <a:gd name="T21" fmla="*/ 659 h 856"/>
              <a:gd name="T22" fmla="*/ 936 w 1097"/>
              <a:gd name="T23" fmla="*/ 695 h 856"/>
              <a:gd name="T24" fmla="*/ 1050 w 1097"/>
              <a:gd name="T25" fmla="*/ 742 h 856"/>
              <a:gd name="T26" fmla="*/ 1097 w 1097"/>
              <a:gd name="T27" fmla="*/ 856 h 856"/>
              <a:gd name="T28" fmla="*/ 1060 w 1097"/>
              <a:gd name="T29" fmla="*/ 856 h 856"/>
              <a:gd name="T30" fmla="*/ 1023 w 1097"/>
              <a:gd name="T31" fmla="*/ 769 h 856"/>
              <a:gd name="T32" fmla="*/ 936 w 1097"/>
              <a:gd name="T33" fmla="*/ 732 h 856"/>
              <a:gd name="T34" fmla="*/ 822 w 1097"/>
              <a:gd name="T35" fmla="*/ 685 h 856"/>
              <a:gd name="T36" fmla="*/ 774 w 1097"/>
              <a:gd name="T37" fmla="*/ 571 h 856"/>
              <a:gd name="T38" fmla="*/ 738 w 1097"/>
              <a:gd name="T39" fmla="*/ 483 h 856"/>
              <a:gd name="T40" fmla="*/ 650 w 1097"/>
              <a:gd name="T41" fmla="*/ 447 h 856"/>
              <a:gd name="T42" fmla="*/ 447 w 1097"/>
              <a:gd name="T43" fmla="*/ 447 h 856"/>
              <a:gd name="T44" fmla="*/ 333 w 1097"/>
              <a:gd name="T45" fmla="*/ 399 h 856"/>
              <a:gd name="T46" fmla="*/ 286 w 1097"/>
              <a:gd name="T47" fmla="*/ 285 h 856"/>
              <a:gd name="T48" fmla="*/ 249 w 1097"/>
              <a:gd name="T49" fmla="*/ 198 h 856"/>
              <a:gd name="T50" fmla="*/ 161 w 1097"/>
              <a:gd name="T51" fmla="*/ 161 h 856"/>
              <a:gd name="T52" fmla="*/ 47 w 1097"/>
              <a:gd name="T53" fmla="*/ 114 h 856"/>
              <a:gd name="T54" fmla="*/ 0 w 1097"/>
              <a:gd name="T55" fmla="*/ 0 h 856"/>
              <a:gd name="T56" fmla="*/ 37 w 1097"/>
              <a:gd name="T57" fmla="*/ 0 h 85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097"/>
              <a:gd name="T88" fmla="*/ 0 h 856"/>
              <a:gd name="T89" fmla="*/ 1097 w 1097"/>
              <a:gd name="T90" fmla="*/ 856 h 85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097" h="856">
                <a:moveTo>
                  <a:pt x="37" y="0"/>
                </a:moveTo>
                <a:cubicBezTo>
                  <a:pt x="37" y="34"/>
                  <a:pt x="51" y="65"/>
                  <a:pt x="73" y="88"/>
                </a:cubicBezTo>
                <a:cubicBezTo>
                  <a:pt x="96" y="110"/>
                  <a:pt x="127" y="124"/>
                  <a:pt x="161" y="124"/>
                </a:cubicBezTo>
                <a:cubicBezTo>
                  <a:pt x="206" y="124"/>
                  <a:pt x="246" y="142"/>
                  <a:pt x="275" y="171"/>
                </a:cubicBezTo>
                <a:cubicBezTo>
                  <a:pt x="304" y="201"/>
                  <a:pt x="323" y="241"/>
                  <a:pt x="323" y="285"/>
                </a:cubicBezTo>
                <a:cubicBezTo>
                  <a:pt x="323" y="320"/>
                  <a:pt x="336" y="351"/>
                  <a:pt x="359" y="373"/>
                </a:cubicBezTo>
                <a:cubicBezTo>
                  <a:pt x="381" y="396"/>
                  <a:pt x="412" y="410"/>
                  <a:pt x="447" y="410"/>
                </a:cubicBezTo>
                <a:cubicBezTo>
                  <a:pt x="650" y="410"/>
                  <a:pt x="650" y="410"/>
                  <a:pt x="650" y="410"/>
                </a:cubicBezTo>
                <a:cubicBezTo>
                  <a:pt x="695" y="410"/>
                  <a:pt x="735" y="428"/>
                  <a:pt x="764" y="457"/>
                </a:cubicBezTo>
                <a:cubicBezTo>
                  <a:pt x="793" y="486"/>
                  <a:pt x="811" y="526"/>
                  <a:pt x="811" y="571"/>
                </a:cubicBezTo>
                <a:cubicBezTo>
                  <a:pt x="811" y="605"/>
                  <a:pt x="825" y="636"/>
                  <a:pt x="848" y="659"/>
                </a:cubicBezTo>
                <a:cubicBezTo>
                  <a:pt x="870" y="681"/>
                  <a:pt x="901" y="695"/>
                  <a:pt x="936" y="695"/>
                </a:cubicBezTo>
                <a:cubicBezTo>
                  <a:pt x="980" y="695"/>
                  <a:pt x="1020" y="713"/>
                  <a:pt x="1050" y="742"/>
                </a:cubicBezTo>
                <a:cubicBezTo>
                  <a:pt x="1079" y="772"/>
                  <a:pt x="1097" y="812"/>
                  <a:pt x="1097" y="856"/>
                </a:cubicBezTo>
                <a:cubicBezTo>
                  <a:pt x="1060" y="856"/>
                  <a:pt x="1060" y="856"/>
                  <a:pt x="1060" y="856"/>
                </a:cubicBezTo>
                <a:cubicBezTo>
                  <a:pt x="1060" y="822"/>
                  <a:pt x="1046" y="791"/>
                  <a:pt x="1023" y="769"/>
                </a:cubicBezTo>
                <a:cubicBezTo>
                  <a:pt x="1001" y="746"/>
                  <a:pt x="970" y="732"/>
                  <a:pt x="936" y="732"/>
                </a:cubicBezTo>
                <a:cubicBezTo>
                  <a:pt x="891" y="732"/>
                  <a:pt x="851" y="714"/>
                  <a:pt x="822" y="685"/>
                </a:cubicBezTo>
                <a:cubicBezTo>
                  <a:pt x="792" y="656"/>
                  <a:pt x="774" y="615"/>
                  <a:pt x="774" y="571"/>
                </a:cubicBezTo>
                <a:cubicBezTo>
                  <a:pt x="774" y="537"/>
                  <a:pt x="760" y="506"/>
                  <a:pt x="738" y="483"/>
                </a:cubicBezTo>
                <a:cubicBezTo>
                  <a:pt x="716" y="461"/>
                  <a:pt x="684" y="447"/>
                  <a:pt x="650" y="447"/>
                </a:cubicBezTo>
                <a:cubicBezTo>
                  <a:pt x="447" y="447"/>
                  <a:pt x="447" y="447"/>
                  <a:pt x="447" y="447"/>
                </a:cubicBezTo>
                <a:cubicBezTo>
                  <a:pt x="402" y="447"/>
                  <a:pt x="362" y="429"/>
                  <a:pt x="333" y="399"/>
                </a:cubicBezTo>
                <a:cubicBezTo>
                  <a:pt x="304" y="370"/>
                  <a:pt x="286" y="330"/>
                  <a:pt x="286" y="285"/>
                </a:cubicBezTo>
                <a:cubicBezTo>
                  <a:pt x="286" y="251"/>
                  <a:pt x="272" y="220"/>
                  <a:pt x="249" y="198"/>
                </a:cubicBezTo>
                <a:cubicBezTo>
                  <a:pt x="227" y="175"/>
                  <a:pt x="196" y="161"/>
                  <a:pt x="161" y="161"/>
                </a:cubicBezTo>
                <a:cubicBezTo>
                  <a:pt x="117" y="161"/>
                  <a:pt x="76" y="143"/>
                  <a:pt x="47" y="114"/>
                </a:cubicBezTo>
                <a:cubicBezTo>
                  <a:pt x="18" y="85"/>
                  <a:pt x="0" y="45"/>
                  <a:pt x="0" y="0"/>
                </a:cubicBezTo>
                <a:cubicBezTo>
                  <a:pt x="37" y="0"/>
                  <a:pt x="37" y="0"/>
                  <a:pt x="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8" name="Freeform 11"/>
          <p:cNvSpPr>
            <a:spLocks noChangeArrowheads="1"/>
          </p:cNvSpPr>
          <p:nvPr/>
        </p:nvSpPr>
        <p:spPr bwMode="auto">
          <a:xfrm>
            <a:off x="4515122" y="3151336"/>
            <a:ext cx="309563" cy="307975"/>
          </a:xfrm>
          <a:custGeom>
            <a:avLst/>
            <a:gdLst>
              <a:gd name="T0" fmla="*/ 161 w 161"/>
              <a:gd name="T1" fmla="*/ 37 h 161"/>
              <a:gd name="T2" fmla="*/ 73 w 161"/>
              <a:gd name="T3" fmla="*/ 73 h 161"/>
              <a:gd name="T4" fmla="*/ 37 w 161"/>
              <a:gd name="T5" fmla="*/ 161 h 161"/>
              <a:gd name="T6" fmla="*/ 0 w 161"/>
              <a:gd name="T7" fmla="*/ 161 h 161"/>
              <a:gd name="T8" fmla="*/ 47 w 161"/>
              <a:gd name="T9" fmla="*/ 47 h 161"/>
              <a:gd name="T10" fmla="*/ 161 w 161"/>
              <a:gd name="T11" fmla="*/ 0 h 161"/>
              <a:gd name="T12" fmla="*/ 161 w 161"/>
              <a:gd name="T13" fmla="*/ 37 h 16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1"/>
              <a:gd name="T22" fmla="*/ 0 h 161"/>
              <a:gd name="T23" fmla="*/ 161 w 161"/>
              <a:gd name="T24" fmla="*/ 161 h 16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1" h="161">
                <a:moveTo>
                  <a:pt x="161" y="37"/>
                </a:moveTo>
                <a:cubicBezTo>
                  <a:pt x="127" y="37"/>
                  <a:pt x="96" y="51"/>
                  <a:pt x="73" y="73"/>
                </a:cubicBezTo>
                <a:cubicBezTo>
                  <a:pt x="51" y="96"/>
                  <a:pt x="37" y="127"/>
                  <a:pt x="37" y="161"/>
                </a:cubicBezTo>
                <a:cubicBezTo>
                  <a:pt x="0" y="161"/>
                  <a:pt x="0" y="161"/>
                  <a:pt x="0" y="161"/>
                </a:cubicBezTo>
                <a:cubicBezTo>
                  <a:pt x="0" y="116"/>
                  <a:pt x="18" y="76"/>
                  <a:pt x="47" y="47"/>
                </a:cubicBezTo>
                <a:cubicBezTo>
                  <a:pt x="76" y="18"/>
                  <a:pt x="117" y="0"/>
                  <a:pt x="161" y="0"/>
                </a:cubicBezTo>
                <a:cubicBezTo>
                  <a:pt x="161" y="37"/>
                  <a:pt x="161" y="37"/>
                  <a:pt x="161" y="3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9" name="Freeform 12"/>
          <p:cNvSpPr>
            <a:spLocks noChangeArrowheads="1"/>
          </p:cNvSpPr>
          <p:nvPr/>
        </p:nvSpPr>
        <p:spPr bwMode="auto">
          <a:xfrm>
            <a:off x="3964260" y="3354536"/>
            <a:ext cx="312737" cy="415925"/>
          </a:xfrm>
          <a:custGeom>
            <a:avLst/>
            <a:gdLst>
              <a:gd name="T0" fmla="*/ 37 w 162"/>
              <a:gd name="T1" fmla="*/ 55 h 216"/>
              <a:gd name="T2" fmla="*/ 74 w 162"/>
              <a:gd name="T3" fmla="*/ 143 h 216"/>
              <a:gd name="T4" fmla="*/ 162 w 162"/>
              <a:gd name="T5" fmla="*/ 179 h 216"/>
              <a:gd name="T6" fmla="*/ 162 w 162"/>
              <a:gd name="T7" fmla="*/ 216 h 216"/>
              <a:gd name="T8" fmla="*/ 48 w 162"/>
              <a:gd name="T9" fmla="*/ 169 h 216"/>
              <a:gd name="T10" fmla="*/ 1 w 162"/>
              <a:gd name="T11" fmla="*/ 55 h 216"/>
              <a:gd name="T12" fmla="*/ 0 w 162"/>
              <a:gd name="T13" fmla="*/ 55 h 216"/>
              <a:gd name="T14" fmla="*/ 0 w 162"/>
              <a:gd name="T15" fmla="*/ 0 h 216"/>
              <a:gd name="T16" fmla="*/ 38 w 162"/>
              <a:gd name="T17" fmla="*/ 0 h 216"/>
              <a:gd name="T18" fmla="*/ 38 w 162"/>
              <a:gd name="T19" fmla="*/ 55 h 216"/>
              <a:gd name="T20" fmla="*/ 37 w 162"/>
              <a:gd name="T21" fmla="*/ 55 h 2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62"/>
              <a:gd name="T34" fmla="*/ 0 h 216"/>
              <a:gd name="T35" fmla="*/ 162 w 162"/>
              <a:gd name="T36" fmla="*/ 216 h 2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62" h="216">
                <a:moveTo>
                  <a:pt x="37" y="55"/>
                </a:moveTo>
                <a:cubicBezTo>
                  <a:pt x="37" y="89"/>
                  <a:pt x="51" y="120"/>
                  <a:pt x="74" y="143"/>
                </a:cubicBezTo>
                <a:cubicBezTo>
                  <a:pt x="96" y="165"/>
                  <a:pt x="127" y="179"/>
                  <a:pt x="162" y="179"/>
                </a:cubicBezTo>
                <a:cubicBezTo>
                  <a:pt x="162" y="216"/>
                  <a:pt x="162" y="216"/>
                  <a:pt x="162" y="216"/>
                </a:cubicBezTo>
                <a:cubicBezTo>
                  <a:pt x="117" y="216"/>
                  <a:pt x="77" y="198"/>
                  <a:pt x="48" y="169"/>
                </a:cubicBezTo>
                <a:cubicBezTo>
                  <a:pt x="19" y="140"/>
                  <a:pt x="1" y="99"/>
                  <a:pt x="1" y="55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0"/>
                  <a:pt x="0" y="0"/>
                  <a:pt x="0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38" y="55"/>
                  <a:pt x="38" y="55"/>
                  <a:pt x="38" y="55"/>
                </a:cubicBezTo>
                <a:cubicBezTo>
                  <a:pt x="37" y="55"/>
                  <a:pt x="37" y="55"/>
                  <a:pt x="37" y="5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0" name="Freeform 13"/>
          <p:cNvSpPr>
            <a:spLocks noChangeArrowheads="1"/>
          </p:cNvSpPr>
          <p:nvPr/>
        </p:nvSpPr>
        <p:spPr bwMode="auto">
          <a:xfrm>
            <a:off x="3727722" y="2373461"/>
            <a:ext cx="1096963" cy="1397000"/>
          </a:xfrm>
          <a:custGeom>
            <a:avLst/>
            <a:gdLst>
              <a:gd name="T0" fmla="*/ 447 w 571"/>
              <a:gd name="T1" fmla="*/ 447 h 726"/>
              <a:gd name="T2" fmla="*/ 447 w 571"/>
              <a:gd name="T3" fmla="*/ 565 h 726"/>
              <a:gd name="T4" fmla="*/ 483 w 571"/>
              <a:gd name="T5" fmla="*/ 653 h 726"/>
              <a:gd name="T6" fmla="*/ 571 w 571"/>
              <a:gd name="T7" fmla="*/ 689 h 726"/>
              <a:gd name="T8" fmla="*/ 571 w 571"/>
              <a:gd name="T9" fmla="*/ 726 h 726"/>
              <a:gd name="T10" fmla="*/ 457 w 571"/>
              <a:gd name="T11" fmla="*/ 679 h 726"/>
              <a:gd name="T12" fmla="*/ 410 w 571"/>
              <a:gd name="T13" fmla="*/ 565 h 726"/>
              <a:gd name="T14" fmla="*/ 410 w 571"/>
              <a:gd name="T15" fmla="*/ 447 h 726"/>
              <a:gd name="T16" fmla="*/ 410 w 571"/>
              <a:gd name="T17" fmla="*/ 446 h 726"/>
              <a:gd name="T18" fmla="*/ 374 w 571"/>
              <a:gd name="T19" fmla="*/ 359 h 726"/>
              <a:gd name="T20" fmla="*/ 286 w 571"/>
              <a:gd name="T21" fmla="*/ 322 h 726"/>
              <a:gd name="T22" fmla="*/ 172 w 571"/>
              <a:gd name="T23" fmla="*/ 275 h 726"/>
              <a:gd name="T24" fmla="*/ 125 w 571"/>
              <a:gd name="T25" fmla="*/ 161 h 726"/>
              <a:gd name="T26" fmla="*/ 88 w 571"/>
              <a:gd name="T27" fmla="*/ 73 h 726"/>
              <a:gd name="T28" fmla="*/ 0 w 571"/>
              <a:gd name="T29" fmla="*/ 37 h 726"/>
              <a:gd name="T30" fmla="*/ 0 w 571"/>
              <a:gd name="T31" fmla="*/ 0 h 726"/>
              <a:gd name="T32" fmla="*/ 114 w 571"/>
              <a:gd name="T33" fmla="*/ 47 h 726"/>
              <a:gd name="T34" fmla="*/ 162 w 571"/>
              <a:gd name="T35" fmla="*/ 161 h 726"/>
              <a:gd name="T36" fmla="*/ 198 w 571"/>
              <a:gd name="T37" fmla="*/ 249 h 726"/>
              <a:gd name="T38" fmla="*/ 286 w 571"/>
              <a:gd name="T39" fmla="*/ 285 h 726"/>
              <a:gd name="T40" fmla="*/ 400 w 571"/>
              <a:gd name="T41" fmla="*/ 332 h 726"/>
              <a:gd name="T42" fmla="*/ 447 w 571"/>
              <a:gd name="T43" fmla="*/ 446 h 726"/>
              <a:gd name="T44" fmla="*/ 447 w 571"/>
              <a:gd name="T45" fmla="*/ 447 h 72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571"/>
              <a:gd name="T70" fmla="*/ 0 h 726"/>
              <a:gd name="T71" fmla="*/ 571 w 571"/>
              <a:gd name="T72" fmla="*/ 726 h 72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571" h="726">
                <a:moveTo>
                  <a:pt x="447" y="447"/>
                </a:moveTo>
                <a:cubicBezTo>
                  <a:pt x="447" y="565"/>
                  <a:pt x="447" y="565"/>
                  <a:pt x="447" y="565"/>
                </a:cubicBezTo>
                <a:cubicBezTo>
                  <a:pt x="447" y="599"/>
                  <a:pt x="461" y="630"/>
                  <a:pt x="483" y="653"/>
                </a:cubicBezTo>
                <a:cubicBezTo>
                  <a:pt x="506" y="675"/>
                  <a:pt x="537" y="689"/>
                  <a:pt x="571" y="689"/>
                </a:cubicBezTo>
                <a:cubicBezTo>
                  <a:pt x="571" y="726"/>
                  <a:pt x="571" y="726"/>
                  <a:pt x="571" y="726"/>
                </a:cubicBezTo>
                <a:cubicBezTo>
                  <a:pt x="527" y="726"/>
                  <a:pt x="487" y="708"/>
                  <a:pt x="457" y="679"/>
                </a:cubicBezTo>
                <a:cubicBezTo>
                  <a:pt x="428" y="650"/>
                  <a:pt x="410" y="609"/>
                  <a:pt x="410" y="565"/>
                </a:cubicBezTo>
                <a:cubicBezTo>
                  <a:pt x="410" y="447"/>
                  <a:pt x="410" y="447"/>
                  <a:pt x="410" y="447"/>
                </a:cubicBezTo>
                <a:cubicBezTo>
                  <a:pt x="410" y="446"/>
                  <a:pt x="410" y="446"/>
                  <a:pt x="410" y="446"/>
                </a:cubicBezTo>
                <a:cubicBezTo>
                  <a:pt x="410" y="412"/>
                  <a:pt x="396" y="381"/>
                  <a:pt x="374" y="359"/>
                </a:cubicBezTo>
                <a:cubicBezTo>
                  <a:pt x="351" y="336"/>
                  <a:pt x="320" y="322"/>
                  <a:pt x="286" y="322"/>
                </a:cubicBezTo>
                <a:cubicBezTo>
                  <a:pt x="241" y="322"/>
                  <a:pt x="201" y="304"/>
                  <a:pt x="172" y="275"/>
                </a:cubicBezTo>
                <a:cubicBezTo>
                  <a:pt x="143" y="246"/>
                  <a:pt x="125" y="205"/>
                  <a:pt x="125" y="161"/>
                </a:cubicBezTo>
                <a:cubicBezTo>
                  <a:pt x="125" y="127"/>
                  <a:pt x="111" y="96"/>
                  <a:pt x="88" y="73"/>
                </a:cubicBezTo>
                <a:cubicBezTo>
                  <a:pt x="66" y="51"/>
                  <a:pt x="35" y="37"/>
                  <a:pt x="0" y="37"/>
                </a:cubicBezTo>
                <a:cubicBezTo>
                  <a:pt x="0" y="0"/>
                  <a:pt x="0" y="0"/>
                  <a:pt x="0" y="0"/>
                </a:cubicBezTo>
                <a:cubicBezTo>
                  <a:pt x="45" y="0"/>
                  <a:pt x="85" y="18"/>
                  <a:pt x="114" y="47"/>
                </a:cubicBezTo>
                <a:cubicBezTo>
                  <a:pt x="143" y="76"/>
                  <a:pt x="162" y="116"/>
                  <a:pt x="162" y="161"/>
                </a:cubicBezTo>
                <a:cubicBezTo>
                  <a:pt x="162" y="195"/>
                  <a:pt x="175" y="226"/>
                  <a:pt x="198" y="249"/>
                </a:cubicBezTo>
                <a:cubicBezTo>
                  <a:pt x="220" y="271"/>
                  <a:pt x="251" y="285"/>
                  <a:pt x="286" y="285"/>
                </a:cubicBezTo>
                <a:cubicBezTo>
                  <a:pt x="330" y="285"/>
                  <a:pt x="371" y="303"/>
                  <a:pt x="400" y="332"/>
                </a:cubicBezTo>
                <a:cubicBezTo>
                  <a:pt x="429" y="362"/>
                  <a:pt x="447" y="402"/>
                  <a:pt x="447" y="446"/>
                </a:cubicBezTo>
                <a:cubicBezTo>
                  <a:pt x="447" y="447"/>
                  <a:pt x="447" y="447"/>
                  <a:pt x="447" y="44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1" name="Freeform 14"/>
          <p:cNvSpPr>
            <a:spLocks noChangeArrowheads="1"/>
          </p:cNvSpPr>
          <p:nvPr/>
        </p:nvSpPr>
        <p:spPr bwMode="auto">
          <a:xfrm>
            <a:off x="4515122" y="2373461"/>
            <a:ext cx="1800225" cy="1636713"/>
          </a:xfrm>
          <a:custGeom>
            <a:avLst/>
            <a:gdLst>
              <a:gd name="T0" fmla="*/ 0 w 936"/>
              <a:gd name="T1" fmla="*/ 850 h 850"/>
              <a:gd name="T2" fmla="*/ 47 w 936"/>
              <a:gd name="T3" fmla="*/ 736 h 850"/>
              <a:gd name="T4" fmla="*/ 161 w 936"/>
              <a:gd name="T5" fmla="*/ 689 h 850"/>
              <a:gd name="T6" fmla="*/ 365 w 936"/>
              <a:gd name="T7" fmla="*/ 689 h 850"/>
              <a:gd name="T8" fmla="*/ 452 w 936"/>
              <a:gd name="T9" fmla="*/ 653 h 850"/>
              <a:gd name="T10" fmla="*/ 489 w 936"/>
              <a:gd name="T11" fmla="*/ 565 h 850"/>
              <a:gd name="T12" fmla="*/ 489 w 936"/>
              <a:gd name="T13" fmla="*/ 446 h 850"/>
              <a:gd name="T14" fmla="*/ 536 w 936"/>
              <a:gd name="T15" fmla="*/ 332 h 850"/>
              <a:gd name="T16" fmla="*/ 650 w 936"/>
              <a:gd name="T17" fmla="*/ 285 h 850"/>
              <a:gd name="T18" fmla="*/ 738 w 936"/>
              <a:gd name="T19" fmla="*/ 249 h 850"/>
              <a:gd name="T20" fmla="*/ 774 w 936"/>
              <a:gd name="T21" fmla="*/ 161 h 850"/>
              <a:gd name="T22" fmla="*/ 822 w 936"/>
              <a:gd name="T23" fmla="*/ 47 h 850"/>
              <a:gd name="T24" fmla="*/ 936 w 936"/>
              <a:gd name="T25" fmla="*/ 0 h 850"/>
              <a:gd name="T26" fmla="*/ 936 w 936"/>
              <a:gd name="T27" fmla="*/ 37 h 850"/>
              <a:gd name="T28" fmla="*/ 848 w 936"/>
              <a:gd name="T29" fmla="*/ 73 h 850"/>
              <a:gd name="T30" fmla="*/ 811 w 936"/>
              <a:gd name="T31" fmla="*/ 161 h 850"/>
              <a:gd name="T32" fmla="*/ 764 w 936"/>
              <a:gd name="T33" fmla="*/ 275 h 850"/>
              <a:gd name="T34" fmla="*/ 650 w 936"/>
              <a:gd name="T35" fmla="*/ 322 h 850"/>
              <a:gd name="T36" fmla="*/ 562 w 936"/>
              <a:gd name="T37" fmla="*/ 359 h 850"/>
              <a:gd name="T38" fmla="*/ 526 w 936"/>
              <a:gd name="T39" fmla="*/ 446 h 850"/>
              <a:gd name="T40" fmla="*/ 526 w 936"/>
              <a:gd name="T41" fmla="*/ 565 h 850"/>
              <a:gd name="T42" fmla="*/ 479 w 936"/>
              <a:gd name="T43" fmla="*/ 679 h 850"/>
              <a:gd name="T44" fmla="*/ 365 w 936"/>
              <a:gd name="T45" fmla="*/ 726 h 850"/>
              <a:gd name="T46" fmla="*/ 161 w 936"/>
              <a:gd name="T47" fmla="*/ 726 h 850"/>
              <a:gd name="T48" fmla="*/ 73 w 936"/>
              <a:gd name="T49" fmla="*/ 763 h 850"/>
              <a:gd name="T50" fmla="*/ 37 w 936"/>
              <a:gd name="T51" fmla="*/ 850 h 850"/>
              <a:gd name="T52" fmla="*/ 0 w 936"/>
              <a:gd name="T53" fmla="*/ 850 h 85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936"/>
              <a:gd name="T82" fmla="*/ 0 h 850"/>
              <a:gd name="T83" fmla="*/ 936 w 936"/>
              <a:gd name="T84" fmla="*/ 850 h 85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936" h="850">
                <a:moveTo>
                  <a:pt x="0" y="850"/>
                </a:moveTo>
                <a:cubicBezTo>
                  <a:pt x="0" y="806"/>
                  <a:pt x="18" y="766"/>
                  <a:pt x="47" y="736"/>
                </a:cubicBezTo>
                <a:cubicBezTo>
                  <a:pt x="76" y="707"/>
                  <a:pt x="117" y="689"/>
                  <a:pt x="161" y="689"/>
                </a:cubicBezTo>
                <a:cubicBezTo>
                  <a:pt x="365" y="689"/>
                  <a:pt x="365" y="689"/>
                  <a:pt x="365" y="689"/>
                </a:cubicBezTo>
                <a:cubicBezTo>
                  <a:pt x="399" y="689"/>
                  <a:pt x="430" y="675"/>
                  <a:pt x="452" y="653"/>
                </a:cubicBezTo>
                <a:cubicBezTo>
                  <a:pt x="475" y="630"/>
                  <a:pt x="489" y="599"/>
                  <a:pt x="489" y="565"/>
                </a:cubicBezTo>
                <a:cubicBezTo>
                  <a:pt x="489" y="446"/>
                  <a:pt x="489" y="446"/>
                  <a:pt x="489" y="446"/>
                </a:cubicBezTo>
                <a:cubicBezTo>
                  <a:pt x="489" y="402"/>
                  <a:pt x="507" y="362"/>
                  <a:pt x="536" y="332"/>
                </a:cubicBezTo>
                <a:cubicBezTo>
                  <a:pt x="565" y="303"/>
                  <a:pt x="606" y="285"/>
                  <a:pt x="650" y="285"/>
                </a:cubicBezTo>
                <a:cubicBezTo>
                  <a:pt x="684" y="285"/>
                  <a:pt x="715" y="271"/>
                  <a:pt x="738" y="249"/>
                </a:cubicBezTo>
                <a:cubicBezTo>
                  <a:pt x="760" y="226"/>
                  <a:pt x="774" y="195"/>
                  <a:pt x="774" y="161"/>
                </a:cubicBezTo>
                <a:cubicBezTo>
                  <a:pt x="774" y="116"/>
                  <a:pt x="792" y="76"/>
                  <a:pt x="822" y="47"/>
                </a:cubicBezTo>
                <a:cubicBezTo>
                  <a:pt x="851" y="18"/>
                  <a:pt x="891" y="0"/>
                  <a:pt x="936" y="0"/>
                </a:cubicBezTo>
                <a:cubicBezTo>
                  <a:pt x="936" y="37"/>
                  <a:pt x="936" y="37"/>
                  <a:pt x="936" y="37"/>
                </a:cubicBezTo>
                <a:cubicBezTo>
                  <a:pt x="901" y="37"/>
                  <a:pt x="870" y="51"/>
                  <a:pt x="848" y="73"/>
                </a:cubicBezTo>
                <a:cubicBezTo>
                  <a:pt x="825" y="96"/>
                  <a:pt x="811" y="127"/>
                  <a:pt x="811" y="161"/>
                </a:cubicBezTo>
                <a:cubicBezTo>
                  <a:pt x="811" y="205"/>
                  <a:pt x="793" y="246"/>
                  <a:pt x="764" y="275"/>
                </a:cubicBezTo>
                <a:cubicBezTo>
                  <a:pt x="735" y="304"/>
                  <a:pt x="695" y="322"/>
                  <a:pt x="650" y="322"/>
                </a:cubicBezTo>
                <a:cubicBezTo>
                  <a:pt x="616" y="322"/>
                  <a:pt x="585" y="336"/>
                  <a:pt x="562" y="359"/>
                </a:cubicBezTo>
                <a:cubicBezTo>
                  <a:pt x="540" y="381"/>
                  <a:pt x="526" y="412"/>
                  <a:pt x="526" y="446"/>
                </a:cubicBezTo>
                <a:cubicBezTo>
                  <a:pt x="526" y="565"/>
                  <a:pt x="526" y="565"/>
                  <a:pt x="526" y="565"/>
                </a:cubicBezTo>
                <a:cubicBezTo>
                  <a:pt x="526" y="609"/>
                  <a:pt x="508" y="650"/>
                  <a:pt x="479" y="679"/>
                </a:cubicBezTo>
                <a:cubicBezTo>
                  <a:pt x="449" y="708"/>
                  <a:pt x="409" y="726"/>
                  <a:pt x="365" y="726"/>
                </a:cubicBezTo>
                <a:cubicBezTo>
                  <a:pt x="161" y="726"/>
                  <a:pt x="161" y="726"/>
                  <a:pt x="161" y="726"/>
                </a:cubicBezTo>
                <a:cubicBezTo>
                  <a:pt x="127" y="726"/>
                  <a:pt x="96" y="740"/>
                  <a:pt x="73" y="763"/>
                </a:cubicBezTo>
                <a:cubicBezTo>
                  <a:pt x="51" y="785"/>
                  <a:pt x="37" y="816"/>
                  <a:pt x="37" y="850"/>
                </a:cubicBezTo>
                <a:cubicBezTo>
                  <a:pt x="0" y="850"/>
                  <a:pt x="0" y="850"/>
                  <a:pt x="0" y="85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2" name="Freeform 15"/>
          <p:cNvSpPr>
            <a:spLocks noChangeArrowheads="1"/>
          </p:cNvSpPr>
          <p:nvPr/>
        </p:nvSpPr>
        <p:spPr bwMode="auto">
          <a:xfrm>
            <a:off x="3026047" y="2524274"/>
            <a:ext cx="1560513" cy="1981200"/>
          </a:xfrm>
          <a:custGeom>
            <a:avLst/>
            <a:gdLst>
              <a:gd name="T0" fmla="*/ 774 w 811"/>
              <a:gd name="T1" fmla="*/ 1030 h 1030"/>
              <a:gd name="T2" fmla="*/ 774 w 811"/>
              <a:gd name="T3" fmla="*/ 772 h 1030"/>
              <a:gd name="T4" fmla="*/ 738 w 811"/>
              <a:gd name="T5" fmla="*/ 685 h 1030"/>
              <a:gd name="T6" fmla="*/ 650 w 811"/>
              <a:gd name="T7" fmla="*/ 648 h 1030"/>
              <a:gd name="T8" fmla="*/ 446 w 811"/>
              <a:gd name="T9" fmla="*/ 648 h 1030"/>
              <a:gd name="T10" fmla="*/ 332 w 811"/>
              <a:gd name="T11" fmla="*/ 601 h 1030"/>
              <a:gd name="T12" fmla="*/ 285 w 811"/>
              <a:gd name="T13" fmla="*/ 487 h 1030"/>
              <a:gd name="T14" fmla="*/ 285 w 811"/>
              <a:gd name="T15" fmla="*/ 285 h 1030"/>
              <a:gd name="T16" fmla="*/ 285 w 811"/>
              <a:gd name="T17" fmla="*/ 285 h 1030"/>
              <a:gd name="T18" fmla="*/ 249 w 811"/>
              <a:gd name="T19" fmla="*/ 198 h 1030"/>
              <a:gd name="T20" fmla="*/ 161 w 811"/>
              <a:gd name="T21" fmla="*/ 161 h 1030"/>
              <a:gd name="T22" fmla="*/ 47 w 811"/>
              <a:gd name="T23" fmla="*/ 114 h 1030"/>
              <a:gd name="T24" fmla="*/ 0 w 811"/>
              <a:gd name="T25" fmla="*/ 0 h 1030"/>
              <a:gd name="T26" fmla="*/ 37 w 811"/>
              <a:gd name="T27" fmla="*/ 0 h 1030"/>
              <a:gd name="T28" fmla="*/ 73 w 811"/>
              <a:gd name="T29" fmla="*/ 88 h 1030"/>
              <a:gd name="T30" fmla="*/ 161 w 811"/>
              <a:gd name="T31" fmla="*/ 124 h 1030"/>
              <a:gd name="T32" fmla="*/ 275 w 811"/>
              <a:gd name="T33" fmla="*/ 171 h 1030"/>
              <a:gd name="T34" fmla="*/ 322 w 811"/>
              <a:gd name="T35" fmla="*/ 285 h 1030"/>
              <a:gd name="T36" fmla="*/ 322 w 811"/>
              <a:gd name="T37" fmla="*/ 285 h 1030"/>
              <a:gd name="T38" fmla="*/ 322 w 811"/>
              <a:gd name="T39" fmla="*/ 487 h 1030"/>
              <a:gd name="T40" fmla="*/ 359 w 811"/>
              <a:gd name="T41" fmla="*/ 575 h 1030"/>
              <a:gd name="T42" fmla="*/ 446 w 811"/>
              <a:gd name="T43" fmla="*/ 611 h 1030"/>
              <a:gd name="T44" fmla="*/ 650 w 811"/>
              <a:gd name="T45" fmla="*/ 611 h 1030"/>
              <a:gd name="T46" fmla="*/ 764 w 811"/>
              <a:gd name="T47" fmla="*/ 658 h 1030"/>
              <a:gd name="T48" fmla="*/ 811 w 811"/>
              <a:gd name="T49" fmla="*/ 772 h 1030"/>
              <a:gd name="T50" fmla="*/ 811 w 811"/>
              <a:gd name="T51" fmla="*/ 1030 h 1030"/>
              <a:gd name="T52" fmla="*/ 774 w 811"/>
              <a:gd name="T53" fmla="*/ 1030 h 103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11"/>
              <a:gd name="T82" fmla="*/ 0 h 1030"/>
              <a:gd name="T83" fmla="*/ 811 w 811"/>
              <a:gd name="T84" fmla="*/ 1030 h 103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11" h="1030">
                <a:moveTo>
                  <a:pt x="774" y="1030"/>
                </a:moveTo>
                <a:cubicBezTo>
                  <a:pt x="774" y="772"/>
                  <a:pt x="774" y="772"/>
                  <a:pt x="774" y="772"/>
                </a:cubicBezTo>
                <a:cubicBezTo>
                  <a:pt x="774" y="738"/>
                  <a:pt x="760" y="707"/>
                  <a:pt x="738" y="685"/>
                </a:cubicBezTo>
                <a:cubicBezTo>
                  <a:pt x="715" y="662"/>
                  <a:pt x="684" y="648"/>
                  <a:pt x="650" y="648"/>
                </a:cubicBezTo>
                <a:cubicBezTo>
                  <a:pt x="446" y="648"/>
                  <a:pt x="446" y="648"/>
                  <a:pt x="446" y="648"/>
                </a:cubicBezTo>
                <a:cubicBezTo>
                  <a:pt x="402" y="648"/>
                  <a:pt x="362" y="630"/>
                  <a:pt x="332" y="601"/>
                </a:cubicBezTo>
                <a:cubicBezTo>
                  <a:pt x="303" y="572"/>
                  <a:pt x="285" y="531"/>
                  <a:pt x="285" y="487"/>
                </a:cubicBezTo>
                <a:cubicBezTo>
                  <a:pt x="285" y="285"/>
                  <a:pt x="285" y="285"/>
                  <a:pt x="285" y="285"/>
                </a:cubicBezTo>
                <a:cubicBezTo>
                  <a:pt x="285" y="285"/>
                  <a:pt x="285" y="285"/>
                  <a:pt x="285" y="285"/>
                </a:cubicBezTo>
                <a:cubicBezTo>
                  <a:pt x="285" y="251"/>
                  <a:pt x="271" y="220"/>
                  <a:pt x="249" y="198"/>
                </a:cubicBezTo>
                <a:cubicBezTo>
                  <a:pt x="226" y="175"/>
                  <a:pt x="195" y="161"/>
                  <a:pt x="161" y="161"/>
                </a:cubicBezTo>
                <a:cubicBezTo>
                  <a:pt x="116" y="161"/>
                  <a:pt x="76" y="143"/>
                  <a:pt x="47" y="114"/>
                </a:cubicBezTo>
                <a:cubicBezTo>
                  <a:pt x="18" y="85"/>
                  <a:pt x="0" y="44"/>
                  <a:pt x="0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34"/>
                  <a:pt x="51" y="65"/>
                  <a:pt x="73" y="88"/>
                </a:cubicBezTo>
                <a:cubicBezTo>
                  <a:pt x="96" y="110"/>
                  <a:pt x="127" y="124"/>
                  <a:pt x="161" y="124"/>
                </a:cubicBezTo>
                <a:cubicBezTo>
                  <a:pt x="205" y="124"/>
                  <a:pt x="246" y="142"/>
                  <a:pt x="275" y="171"/>
                </a:cubicBezTo>
                <a:cubicBezTo>
                  <a:pt x="304" y="201"/>
                  <a:pt x="322" y="241"/>
                  <a:pt x="322" y="285"/>
                </a:cubicBezTo>
                <a:cubicBezTo>
                  <a:pt x="322" y="285"/>
                  <a:pt x="322" y="285"/>
                  <a:pt x="322" y="285"/>
                </a:cubicBezTo>
                <a:cubicBezTo>
                  <a:pt x="322" y="487"/>
                  <a:pt x="322" y="487"/>
                  <a:pt x="322" y="487"/>
                </a:cubicBezTo>
                <a:cubicBezTo>
                  <a:pt x="322" y="521"/>
                  <a:pt x="336" y="552"/>
                  <a:pt x="359" y="575"/>
                </a:cubicBezTo>
                <a:cubicBezTo>
                  <a:pt x="381" y="597"/>
                  <a:pt x="412" y="611"/>
                  <a:pt x="446" y="611"/>
                </a:cubicBezTo>
                <a:cubicBezTo>
                  <a:pt x="650" y="611"/>
                  <a:pt x="650" y="611"/>
                  <a:pt x="650" y="611"/>
                </a:cubicBezTo>
                <a:cubicBezTo>
                  <a:pt x="694" y="611"/>
                  <a:pt x="735" y="629"/>
                  <a:pt x="764" y="658"/>
                </a:cubicBezTo>
                <a:cubicBezTo>
                  <a:pt x="793" y="688"/>
                  <a:pt x="811" y="728"/>
                  <a:pt x="811" y="772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774" y="1030"/>
                  <a:pt x="774" y="1030"/>
                  <a:pt x="774" y="103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3" name="Oval 16"/>
          <p:cNvSpPr>
            <a:spLocks noChangeArrowheads="1"/>
          </p:cNvSpPr>
          <p:nvPr/>
        </p:nvSpPr>
        <p:spPr bwMode="auto">
          <a:xfrm>
            <a:off x="4772297" y="987574"/>
            <a:ext cx="339725" cy="336550"/>
          </a:xfrm>
          <a:prstGeom prst="ellipse">
            <a:avLst/>
          </a:prstGeom>
          <a:noFill/>
          <a:ln w="43" cap="flat" cmpd="sng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4" name="Oval 17"/>
          <p:cNvSpPr>
            <a:spLocks noChangeArrowheads="1"/>
          </p:cNvSpPr>
          <p:nvPr/>
        </p:nvSpPr>
        <p:spPr bwMode="auto">
          <a:xfrm>
            <a:off x="5766072" y="1690836"/>
            <a:ext cx="339725" cy="334963"/>
          </a:xfrm>
          <a:prstGeom prst="ellipse">
            <a:avLst/>
          </a:prstGeom>
          <a:noFill/>
          <a:ln w="43" cap="flat" cmpd="sng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5" name="Oval 18"/>
          <p:cNvSpPr>
            <a:spLocks noChangeArrowheads="1"/>
          </p:cNvSpPr>
          <p:nvPr/>
        </p:nvSpPr>
        <p:spPr bwMode="auto">
          <a:xfrm>
            <a:off x="6315347" y="2238524"/>
            <a:ext cx="338138" cy="338137"/>
          </a:xfrm>
          <a:prstGeom prst="ellipse">
            <a:avLst/>
          </a:prstGeom>
          <a:noFill/>
          <a:ln w="43" cap="flat" cmpd="sng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6" name="Oval 19"/>
          <p:cNvSpPr>
            <a:spLocks noChangeArrowheads="1"/>
          </p:cNvSpPr>
          <p:nvPr/>
        </p:nvSpPr>
        <p:spPr bwMode="auto">
          <a:xfrm>
            <a:off x="3832497" y="3016399"/>
            <a:ext cx="338138" cy="338137"/>
          </a:xfrm>
          <a:prstGeom prst="ellipse">
            <a:avLst/>
          </a:prstGeom>
          <a:noFill/>
          <a:ln w="43" cap="flat" cmpd="sng">
            <a:solidFill>
              <a:schemeClr val="accent4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7" name="Oval 20"/>
          <p:cNvSpPr>
            <a:spLocks noChangeArrowheads="1"/>
          </p:cNvSpPr>
          <p:nvPr/>
        </p:nvSpPr>
        <p:spPr bwMode="auto">
          <a:xfrm>
            <a:off x="2889522" y="2184549"/>
            <a:ext cx="339725" cy="339725"/>
          </a:xfrm>
          <a:prstGeom prst="ellipse">
            <a:avLst/>
          </a:prstGeom>
          <a:noFill/>
          <a:ln w="43" cap="flat" cmpd="sng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8" name="Oval 21"/>
          <p:cNvSpPr>
            <a:spLocks noChangeArrowheads="1"/>
          </p:cNvSpPr>
          <p:nvPr/>
        </p:nvSpPr>
        <p:spPr bwMode="auto">
          <a:xfrm>
            <a:off x="4383360" y="1246336"/>
            <a:ext cx="334962" cy="339725"/>
          </a:xfrm>
          <a:prstGeom prst="ellipse">
            <a:avLst/>
          </a:prstGeom>
          <a:noFill/>
          <a:ln w="43" cap="flat" cmpd="sng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9" name="Oval 22"/>
          <p:cNvSpPr>
            <a:spLocks noChangeArrowheads="1"/>
          </p:cNvSpPr>
          <p:nvPr/>
        </p:nvSpPr>
        <p:spPr bwMode="auto">
          <a:xfrm>
            <a:off x="3283222" y="1246336"/>
            <a:ext cx="336550" cy="339725"/>
          </a:xfrm>
          <a:prstGeom prst="ellipse">
            <a:avLst/>
          </a:prstGeom>
          <a:noFill/>
          <a:ln w="43" cap="flat" cmpd="sng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0" name="Oval 23"/>
          <p:cNvSpPr>
            <a:spLocks noChangeArrowheads="1"/>
          </p:cNvSpPr>
          <p:nvPr/>
        </p:nvSpPr>
        <p:spPr bwMode="auto">
          <a:xfrm>
            <a:off x="3389585" y="2238524"/>
            <a:ext cx="336550" cy="338137"/>
          </a:xfrm>
          <a:prstGeom prst="ellipse">
            <a:avLst/>
          </a:prstGeom>
          <a:noFill/>
          <a:ln w="43" cap="flat" cmpd="sng">
            <a:solidFill>
              <a:schemeClr val="accent4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1" name="Oval 24"/>
          <p:cNvSpPr>
            <a:spLocks noChangeArrowheads="1"/>
          </p:cNvSpPr>
          <p:nvPr/>
        </p:nvSpPr>
        <p:spPr bwMode="auto">
          <a:xfrm>
            <a:off x="4583385" y="1795611"/>
            <a:ext cx="334962" cy="336550"/>
          </a:xfrm>
          <a:prstGeom prst="ellipse">
            <a:avLst/>
          </a:prstGeom>
          <a:noFill/>
          <a:ln w="43" cap="flat" cmpd="sng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2" name="Oval 25"/>
          <p:cNvSpPr>
            <a:spLocks noChangeArrowheads="1"/>
          </p:cNvSpPr>
          <p:nvPr/>
        </p:nvSpPr>
        <p:spPr bwMode="auto">
          <a:xfrm>
            <a:off x="2610122" y="3016399"/>
            <a:ext cx="339725" cy="338137"/>
          </a:xfrm>
          <a:prstGeom prst="ellipse">
            <a:avLst/>
          </a:prstGeom>
          <a:noFill/>
          <a:ln w="43" cap="flat" cmpd="sng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3" name="Oval 26"/>
          <p:cNvSpPr>
            <a:spLocks noChangeArrowheads="1"/>
          </p:cNvSpPr>
          <p:nvPr/>
        </p:nvSpPr>
        <p:spPr bwMode="auto">
          <a:xfrm>
            <a:off x="4824685" y="3016399"/>
            <a:ext cx="338137" cy="338137"/>
          </a:xfrm>
          <a:prstGeom prst="ellipse">
            <a:avLst/>
          </a:prstGeom>
          <a:noFill/>
          <a:ln w="43" cap="flat" cmpd="sng">
            <a:solidFill>
              <a:schemeClr val="accent4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4" name="Oval 27"/>
          <p:cNvSpPr>
            <a:spLocks noChangeArrowheads="1"/>
          </p:cNvSpPr>
          <p:nvPr/>
        </p:nvSpPr>
        <p:spPr bwMode="auto">
          <a:xfrm>
            <a:off x="4383360" y="4505474"/>
            <a:ext cx="334962" cy="339725"/>
          </a:xfrm>
          <a:prstGeom prst="ellipse">
            <a:avLst/>
          </a:prstGeom>
          <a:solidFill>
            <a:schemeClr val="bg1"/>
          </a:solidFill>
          <a:ln w="9525" cmpd="sng">
            <a:solidFill>
              <a:srgbClr val="7F7F7F"/>
            </a:solidFill>
            <a:beve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5" name="Freeform 28"/>
          <p:cNvSpPr>
            <a:spLocks noEditPoints="1" noChangeArrowheads="1"/>
          </p:cNvSpPr>
          <p:nvPr/>
        </p:nvSpPr>
        <p:spPr bwMode="auto">
          <a:xfrm>
            <a:off x="4484960" y="4570561"/>
            <a:ext cx="133350" cy="209550"/>
          </a:xfrm>
          <a:custGeom>
            <a:avLst/>
            <a:gdLst>
              <a:gd name="T0" fmla="*/ 35 w 69"/>
              <a:gd name="T1" fmla="*/ 110 h 110"/>
              <a:gd name="T2" fmla="*/ 15 w 69"/>
              <a:gd name="T3" fmla="*/ 56 h 110"/>
              <a:gd name="T4" fmla="*/ 14 w 69"/>
              <a:gd name="T5" fmla="*/ 86 h 110"/>
              <a:gd name="T6" fmla="*/ 10 w 69"/>
              <a:gd name="T7" fmla="*/ 38 h 110"/>
              <a:gd name="T8" fmla="*/ 35 w 69"/>
              <a:gd name="T9" fmla="*/ 33 h 110"/>
              <a:gd name="T10" fmla="*/ 59 w 69"/>
              <a:gd name="T11" fmla="*/ 38 h 110"/>
              <a:gd name="T12" fmla="*/ 55 w 69"/>
              <a:gd name="T13" fmla="*/ 86 h 110"/>
              <a:gd name="T14" fmla="*/ 55 w 69"/>
              <a:gd name="T15" fmla="*/ 56 h 110"/>
              <a:gd name="T16" fmla="*/ 35 w 69"/>
              <a:gd name="T17" fmla="*/ 110 h 110"/>
              <a:gd name="T18" fmla="*/ 35 w 69"/>
              <a:gd name="T19" fmla="*/ 0 h 110"/>
              <a:gd name="T20" fmla="*/ 49 w 69"/>
              <a:gd name="T21" fmla="*/ 14 h 110"/>
              <a:gd name="T22" fmla="*/ 35 w 69"/>
              <a:gd name="T23" fmla="*/ 29 h 110"/>
              <a:gd name="T24" fmla="*/ 20 w 69"/>
              <a:gd name="T25" fmla="*/ 14 h 110"/>
              <a:gd name="T26" fmla="*/ 35 w 69"/>
              <a:gd name="T27" fmla="*/ 0 h 1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9"/>
              <a:gd name="T43" fmla="*/ 0 h 110"/>
              <a:gd name="T44" fmla="*/ 69 w 69"/>
              <a:gd name="T45" fmla="*/ 110 h 1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9" h="110">
                <a:moveTo>
                  <a:pt x="35" y="110"/>
                </a:moveTo>
                <a:cubicBezTo>
                  <a:pt x="8" y="88"/>
                  <a:pt x="24" y="71"/>
                  <a:pt x="15" y="56"/>
                </a:cubicBezTo>
                <a:cubicBezTo>
                  <a:pt x="13" y="66"/>
                  <a:pt x="11" y="72"/>
                  <a:pt x="14" y="86"/>
                </a:cubicBezTo>
                <a:cubicBezTo>
                  <a:pt x="1" y="72"/>
                  <a:pt x="0" y="44"/>
                  <a:pt x="10" y="38"/>
                </a:cubicBezTo>
                <a:cubicBezTo>
                  <a:pt x="20" y="32"/>
                  <a:pt x="26" y="33"/>
                  <a:pt x="35" y="33"/>
                </a:cubicBezTo>
                <a:cubicBezTo>
                  <a:pt x="43" y="33"/>
                  <a:pt x="49" y="32"/>
                  <a:pt x="59" y="38"/>
                </a:cubicBezTo>
                <a:cubicBezTo>
                  <a:pt x="69" y="44"/>
                  <a:pt x="68" y="72"/>
                  <a:pt x="55" y="86"/>
                </a:cubicBezTo>
                <a:cubicBezTo>
                  <a:pt x="58" y="72"/>
                  <a:pt x="56" y="66"/>
                  <a:pt x="55" y="56"/>
                </a:cubicBezTo>
                <a:cubicBezTo>
                  <a:pt x="45" y="71"/>
                  <a:pt x="61" y="88"/>
                  <a:pt x="35" y="110"/>
                </a:cubicBezTo>
                <a:close/>
                <a:moveTo>
                  <a:pt x="35" y="0"/>
                </a:moveTo>
                <a:cubicBezTo>
                  <a:pt x="42" y="0"/>
                  <a:pt x="49" y="6"/>
                  <a:pt x="49" y="14"/>
                </a:cubicBezTo>
                <a:cubicBezTo>
                  <a:pt x="49" y="22"/>
                  <a:pt x="42" y="29"/>
                  <a:pt x="35" y="29"/>
                </a:cubicBezTo>
                <a:cubicBezTo>
                  <a:pt x="27" y="29"/>
                  <a:pt x="20" y="22"/>
                  <a:pt x="20" y="14"/>
                </a:cubicBezTo>
                <a:cubicBezTo>
                  <a:pt x="20" y="6"/>
                  <a:pt x="27" y="0"/>
                  <a:pt x="35" y="0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6" name="Freeform 29"/>
          <p:cNvSpPr>
            <a:spLocks noEditPoints="1" noChangeArrowheads="1"/>
          </p:cNvSpPr>
          <p:nvPr/>
        </p:nvSpPr>
        <p:spPr bwMode="auto">
          <a:xfrm>
            <a:off x="2994297" y="2248049"/>
            <a:ext cx="130175" cy="211137"/>
          </a:xfrm>
          <a:custGeom>
            <a:avLst/>
            <a:gdLst>
              <a:gd name="T0" fmla="*/ 34 w 68"/>
              <a:gd name="T1" fmla="*/ 110 h 110"/>
              <a:gd name="T2" fmla="*/ 14 w 68"/>
              <a:gd name="T3" fmla="*/ 56 h 110"/>
              <a:gd name="T4" fmla="*/ 13 w 68"/>
              <a:gd name="T5" fmla="*/ 86 h 110"/>
              <a:gd name="T6" fmla="*/ 10 w 68"/>
              <a:gd name="T7" fmla="*/ 38 h 110"/>
              <a:gd name="T8" fmla="*/ 34 w 68"/>
              <a:gd name="T9" fmla="*/ 34 h 110"/>
              <a:gd name="T10" fmla="*/ 58 w 68"/>
              <a:gd name="T11" fmla="*/ 38 h 110"/>
              <a:gd name="T12" fmla="*/ 55 w 68"/>
              <a:gd name="T13" fmla="*/ 86 h 110"/>
              <a:gd name="T14" fmla="*/ 54 w 68"/>
              <a:gd name="T15" fmla="*/ 56 h 110"/>
              <a:gd name="T16" fmla="*/ 34 w 68"/>
              <a:gd name="T17" fmla="*/ 110 h 110"/>
              <a:gd name="T18" fmla="*/ 34 w 68"/>
              <a:gd name="T19" fmla="*/ 0 h 110"/>
              <a:gd name="T20" fmla="*/ 48 w 68"/>
              <a:gd name="T21" fmla="*/ 15 h 110"/>
              <a:gd name="T22" fmla="*/ 34 w 68"/>
              <a:gd name="T23" fmla="*/ 29 h 110"/>
              <a:gd name="T24" fmla="*/ 20 w 68"/>
              <a:gd name="T25" fmla="*/ 15 h 110"/>
              <a:gd name="T26" fmla="*/ 34 w 68"/>
              <a:gd name="T27" fmla="*/ 0 h 1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8"/>
              <a:gd name="T43" fmla="*/ 0 h 110"/>
              <a:gd name="T44" fmla="*/ 68 w 68"/>
              <a:gd name="T45" fmla="*/ 110 h 1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8" h="110">
                <a:moveTo>
                  <a:pt x="34" y="110"/>
                </a:moveTo>
                <a:cubicBezTo>
                  <a:pt x="8" y="89"/>
                  <a:pt x="23" y="72"/>
                  <a:pt x="14" y="56"/>
                </a:cubicBezTo>
                <a:cubicBezTo>
                  <a:pt x="12" y="66"/>
                  <a:pt x="11" y="72"/>
                  <a:pt x="13" y="86"/>
                </a:cubicBezTo>
                <a:cubicBezTo>
                  <a:pt x="0" y="72"/>
                  <a:pt x="0" y="45"/>
                  <a:pt x="10" y="38"/>
                </a:cubicBezTo>
                <a:cubicBezTo>
                  <a:pt x="19" y="33"/>
                  <a:pt x="26" y="34"/>
                  <a:pt x="34" y="34"/>
                </a:cubicBezTo>
                <a:cubicBezTo>
                  <a:pt x="43" y="34"/>
                  <a:pt x="49" y="33"/>
                  <a:pt x="58" y="38"/>
                </a:cubicBezTo>
                <a:cubicBezTo>
                  <a:pt x="68" y="45"/>
                  <a:pt x="68" y="72"/>
                  <a:pt x="55" y="86"/>
                </a:cubicBezTo>
                <a:cubicBezTo>
                  <a:pt x="57" y="72"/>
                  <a:pt x="56" y="66"/>
                  <a:pt x="54" y="56"/>
                </a:cubicBezTo>
                <a:cubicBezTo>
                  <a:pt x="45" y="72"/>
                  <a:pt x="61" y="89"/>
                  <a:pt x="34" y="110"/>
                </a:cubicBezTo>
                <a:close/>
                <a:moveTo>
                  <a:pt x="34" y="0"/>
                </a:moveTo>
                <a:cubicBezTo>
                  <a:pt x="42" y="0"/>
                  <a:pt x="48" y="7"/>
                  <a:pt x="48" y="15"/>
                </a:cubicBezTo>
                <a:cubicBezTo>
                  <a:pt x="48" y="22"/>
                  <a:pt x="42" y="29"/>
                  <a:pt x="34" y="29"/>
                </a:cubicBezTo>
                <a:cubicBezTo>
                  <a:pt x="26" y="29"/>
                  <a:pt x="20" y="22"/>
                  <a:pt x="20" y="15"/>
                </a:cubicBezTo>
                <a:cubicBezTo>
                  <a:pt x="20" y="7"/>
                  <a:pt x="26" y="0"/>
                  <a:pt x="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7" name="Freeform 30"/>
          <p:cNvSpPr>
            <a:spLocks noEditPoints="1" noChangeArrowheads="1"/>
          </p:cNvSpPr>
          <p:nvPr/>
        </p:nvSpPr>
        <p:spPr bwMode="auto">
          <a:xfrm>
            <a:off x="4484960" y="1308249"/>
            <a:ext cx="133350" cy="212725"/>
          </a:xfrm>
          <a:custGeom>
            <a:avLst/>
            <a:gdLst>
              <a:gd name="T0" fmla="*/ 35 w 69"/>
              <a:gd name="T1" fmla="*/ 110 h 110"/>
              <a:gd name="T2" fmla="*/ 15 w 69"/>
              <a:gd name="T3" fmla="*/ 56 h 110"/>
              <a:gd name="T4" fmla="*/ 14 w 69"/>
              <a:gd name="T5" fmla="*/ 86 h 110"/>
              <a:gd name="T6" fmla="*/ 10 w 69"/>
              <a:gd name="T7" fmla="*/ 38 h 110"/>
              <a:gd name="T8" fmla="*/ 35 w 69"/>
              <a:gd name="T9" fmla="*/ 34 h 110"/>
              <a:gd name="T10" fmla="*/ 59 w 69"/>
              <a:gd name="T11" fmla="*/ 38 h 110"/>
              <a:gd name="T12" fmla="*/ 55 w 69"/>
              <a:gd name="T13" fmla="*/ 86 h 110"/>
              <a:gd name="T14" fmla="*/ 55 w 69"/>
              <a:gd name="T15" fmla="*/ 56 h 110"/>
              <a:gd name="T16" fmla="*/ 35 w 69"/>
              <a:gd name="T17" fmla="*/ 110 h 110"/>
              <a:gd name="T18" fmla="*/ 35 w 69"/>
              <a:gd name="T19" fmla="*/ 0 h 110"/>
              <a:gd name="T20" fmla="*/ 49 w 69"/>
              <a:gd name="T21" fmla="*/ 15 h 110"/>
              <a:gd name="T22" fmla="*/ 35 w 69"/>
              <a:gd name="T23" fmla="*/ 29 h 110"/>
              <a:gd name="T24" fmla="*/ 20 w 69"/>
              <a:gd name="T25" fmla="*/ 15 h 110"/>
              <a:gd name="T26" fmla="*/ 35 w 69"/>
              <a:gd name="T27" fmla="*/ 0 h 1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9"/>
              <a:gd name="T43" fmla="*/ 0 h 110"/>
              <a:gd name="T44" fmla="*/ 69 w 69"/>
              <a:gd name="T45" fmla="*/ 110 h 1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9" h="110">
                <a:moveTo>
                  <a:pt x="35" y="110"/>
                </a:moveTo>
                <a:cubicBezTo>
                  <a:pt x="8" y="89"/>
                  <a:pt x="24" y="72"/>
                  <a:pt x="15" y="56"/>
                </a:cubicBezTo>
                <a:cubicBezTo>
                  <a:pt x="13" y="66"/>
                  <a:pt x="11" y="72"/>
                  <a:pt x="14" y="86"/>
                </a:cubicBezTo>
                <a:cubicBezTo>
                  <a:pt x="1" y="72"/>
                  <a:pt x="0" y="45"/>
                  <a:pt x="10" y="38"/>
                </a:cubicBezTo>
                <a:cubicBezTo>
                  <a:pt x="20" y="33"/>
                  <a:pt x="26" y="34"/>
                  <a:pt x="35" y="34"/>
                </a:cubicBezTo>
                <a:cubicBezTo>
                  <a:pt x="43" y="34"/>
                  <a:pt x="49" y="33"/>
                  <a:pt x="59" y="38"/>
                </a:cubicBezTo>
                <a:cubicBezTo>
                  <a:pt x="69" y="45"/>
                  <a:pt x="68" y="72"/>
                  <a:pt x="55" y="86"/>
                </a:cubicBezTo>
                <a:cubicBezTo>
                  <a:pt x="58" y="72"/>
                  <a:pt x="56" y="66"/>
                  <a:pt x="55" y="56"/>
                </a:cubicBezTo>
                <a:cubicBezTo>
                  <a:pt x="45" y="72"/>
                  <a:pt x="61" y="89"/>
                  <a:pt x="35" y="110"/>
                </a:cubicBezTo>
                <a:close/>
                <a:moveTo>
                  <a:pt x="35" y="0"/>
                </a:moveTo>
                <a:cubicBezTo>
                  <a:pt x="42" y="0"/>
                  <a:pt x="49" y="7"/>
                  <a:pt x="49" y="15"/>
                </a:cubicBezTo>
                <a:cubicBezTo>
                  <a:pt x="49" y="22"/>
                  <a:pt x="42" y="29"/>
                  <a:pt x="35" y="29"/>
                </a:cubicBezTo>
                <a:cubicBezTo>
                  <a:pt x="27" y="29"/>
                  <a:pt x="20" y="22"/>
                  <a:pt x="20" y="15"/>
                </a:cubicBezTo>
                <a:cubicBezTo>
                  <a:pt x="20" y="7"/>
                  <a:pt x="27" y="0"/>
                  <a:pt x="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8" name="Freeform 31"/>
          <p:cNvSpPr>
            <a:spLocks noEditPoints="1" noChangeArrowheads="1"/>
          </p:cNvSpPr>
          <p:nvPr/>
        </p:nvSpPr>
        <p:spPr bwMode="auto">
          <a:xfrm>
            <a:off x="5870847" y="1754336"/>
            <a:ext cx="130175" cy="211138"/>
          </a:xfrm>
          <a:custGeom>
            <a:avLst/>
            <a:gdLst>
              <a:gd name="T0" fmla="*/ 34 w 68"/>
              <a:gd name="T1" fmla="*/ 110 h 110"/>
              <a:gd name="T2" fmla="*/ 14 w 68"/>
              <a:gd name="T3" fmla="*/ 56 h 110"/>
              <a:gd name="T4" fmla="*/ 13 w 68"/>
              <a:gd name="T5" fmla="*/ 85 h 110"/>
              <a:gd name="T6" fmla="*/ 10 w 68"/>
              <a:gd name="T7" fmla="*/ 38 h 110"/>
              <a:gd name="T8" fmla="*/ 34 w 68"/>
              <a:gd name="T9" fmla="*/ 33 h 110"/>
              <a:gd name="T10" fmla="*/ 58 w 68"/>
              <a:gd name="T11" fmla="*/ 38 h 110"/>
              <a:gd name="T12" fmla="*/ 55 w 68"/>
              <a:gd name="T13" fmla="*/ 85 h 110"/>
              <a:gd name="T14" fmla="*/ 54 w 68"/>
              <a:gd name="T15" fmla="*/ 56 h 110"/>
              <a:gd name="T16" fmla="*/ 34 w 68"/>
              <a:gd name="T17" fmla="*/ 110 h 110"/>
              <a:gd name="T18" fmla="*/ 34 w 68"/>
              <a:gd name="T19" fmla="*/ 0 h 110"/>
              <a:gd name="T20" fmla="*/ 48 w 68"/>
              <a:gd name="T21" fmla="*/ 14 h 110"/>
              <a:gd name="T22" fmla="*/ 34 w 68"/>
              <a:gd name="T23" fmla="*/ 28 h 110"/>
              <a:gd name="T24" fmla="*/ 20 w 68"/>
              <a:gd name="T25" fmla="*/ 14 h 110"/>
              <a:gd name="T26" fmla="*/ 34 w 68"/>
              <a:gd name="T27" fmla="*/ 0 h 1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8"/>
              <a:gd name="T43" fmla="*/ 0 h 110"/>
              <a:gd name="T44" fmla="*/ 68 w 68"/>
              <a:gd name="T45" fmla="*/ 110 h 1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8" h="110">
                <a:moveTo>
                  <a:pt x="34" y="110"/>
                </a:moveTo>
                <a:cubicBezTo>
                  <a:pt x="8" y="88"/>
                  <a:pt x="23" y="71"/>
                  <a:pt x="14" y="56"/>
                </a:cubicBezTo>
                <a:cubicBezTo>
                  <a:pt x="12" y="65"/>
                  <a:pt x="11" y="72"/>
                  <a:pt x="13" y="85"/>
                </a:cubicBezTo>
                <a:cubicBezTo>
                  <a:pt x="0" y="71"/>
                  <a:pt x="0" y="44"/>
                  <a:pt x="10" y="38"/>
                </a:cubicBezTo>
                <a:cubicBezTo>
                  <a:pt x="19" y="32"/>
                  <a:pt x="25" y="33"/>
                  <a:pt x="34" y="33"/>
                </a:cubicBezTo>
                <a:cubicBezTo>
                  <a:pt x="42" y="33"/>
                  <a:pt x="49" y="32"/>
                  <a:pt x="58" y="38"/>
                </a:cubicBezTo>
                <a:cubicBezTo>
                  <a:pt x="68" y="44"/>
                  <a:pt x="68" y="71"/>
                  <a:pt x="55" y="85"/>
                </a:cubicBezTo>
                <a:cubicBezTo>
                  <a:pt x="57" y="72"/>
                  <a:pt x="56" y="65"/>
                  <a:pt x="54" y="56"/>
                </a:cubicBezTo>
                <a:cubicBezTo>
                  <a:pt x="45" y="71"/>
                  <a:pt x="60" y="88"/>
                  <a:pt x="34" y="110"/>
                </a:cubicBezTo>
                <a:close/>
                <a:moveTo>
                  <a:pt x="34" y="0"/>
                </a:moveTo>
                <a:cubicBezTo>
                  <a:pt x="42" y="0"/>
                  <a:pt x="48" y="6"/>
                  <a:pt x="48" y="14"/>
                </a:cubicBezTo>
                <a:cubicBezTo>
                  <a:pt x="48" y="22"/>
                  <a:pt x="42" y="28"/>
                  <a:pt x="34" y="28"/>
                </a:cubicBezTo>
                <a:cubicBezTo>
                  <a:pt x="26" y="28"/>
                  <a:pt x="20" y="22"/>
                  <a:pt x="20" y="14"/>
                </a:cubicBezTo>
                <a:cubicBezTo>
                  <a:pt x="20" y="6"/>
                  <a:pt x="26" y="0"/>
                  <a:pt x="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29" name="Freeform 32"/>
          <p:cNvSpPr>
            <a:spLocks noEditPoints="1" noChangeArrowheads="1"/>
          </p:cNvSpPr>
          <p:nvPr/>
        </p:nvSpPr>
        <p:spPr bwMode="auto">
          <a:xfrm>
            <a:off x="3935685" y="3079899"/>
            <a:ext cx="131762" cy="211137"/>
          </a:xfrm>
          <a:custGeom>
            <a:avLst/>
            <a:gdLst>
              <a:gd name="T0" fmla="*/ 34 w 68"/>
              <a:gd name="T1" fmla="*/ 110 h 110"/>
              <a:gd name="T2" fmla="*/ 14 w 68"/>
              <a:gd name="T3" fmla="*/ 56 h 110"/>
              <a:gd name="T4" fmla="*/ 13 w 68"/>
              <a:gd name="T5" fmla="*/ 86 h 110"/>
              <a:gd name="T6" fmla="*/ 10 w 68"/>
              <a:gd name="T7" fmla="*/ 38 h 110"/>
              <a:gd name="T8" fmla="*/ 34 w 68"/>
              <a:gd name="T9" fmla="*/ 34 h 110"/>
              <a:gd name="T10" fmla="*/ 58 w 68"/>
              <a:gd name="T11" fmla="*/ 38 h 110"/>
              <a:gd name="T12" fmla="*/ 55 w 68"/>
              <a:gd name="T13" fmla="*/ 86 h 110"/>
              <a:gd name="T14" fmla="*/ 54 w 68"/>
              <a:gd name="T15" fmla="*/ 56 h 110"/>
              <a:gd name="T16" fmla="*/ 34 w 68"/>
              <a:gd name="T17" fmla="*/ 110 h 110"/>
              <a:gd name="T18" fmla="*/ 34 w 68"/>
              <a:gd name="T19" fmla="*/ 0 h 110"/>
              <a:gd name="T20" fmla="*/ 48 w 68"/>
              <a:gd name="T21" fmla="*/ 14 h 110"/>
              <a:gd name="T22" fmla="*/ 34 w 68"/>
              <a:gd name="T23" fmla="*/ 29 h 110"/>
              <a:gd name="T24" fmla="*/ 20 w 68"/>
              <a:gd name="T25" fmla="*/ 14 h 110"/>
              <a:gd name="T26" fmla="*/ 34 w 68"/>
              <a:gd name="T27" fmla="*/ 0 h 1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8"/>
              <a:gd name="T43" fmla="*/ 0 h 110"/>
              <a:gd name="T44" fmla="*/ 68 w 68"/>
              <a:gd name="T45" fmla="*/ 110 h 1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8" h="110">
                <a:moveTo>
                  <a:pt x="34" y="110"/>
                </a:moveTo>
                <a:cubicBezTo>
                  <a:pt x="8" y="88"/>
                  <a:pt x="23" y="71"/>
                  <a:pt x="14" y="56"/>
                </a:cubicBezTo>
                <a:cubicBezTo>
                  <a:pt x="12" y="66"/>
                  <a:pt x="11" y="72"/>
                  <a:pt x="13" y="86"/>
                </a:cubicBezTo>
                <a:cubicBezTo>
                  <a:pt x="0" y="72"/>
                  <a:pt x="0" y="44"/>
                  <a:pt x="10" y="38"/>
                </a:cubicBezTo>
                <a:cubicBezTo>
                  <a:pt x="19" y="32"/>
                  <a:pt x="26" y="34"/>
                  <a:pt x="34" y="34"/>
                </a:cubicBezTo>
                <a:cubicBezTo>
                  <a:pt x="43" y="34"/>
                  <a:pt x="49" y="32"/>
                  <a:pt x="58" y="38"/>
                </a:cubicBezTo>
                <a:cubicBezTo>
                  <a:pt x="68" y="44"/>
                  <a:pt x="68" y="72"/>
                  <a:pt x="55" y="86"/>
                </a:cubicBezTo>
                <a:cubicBezTo>
                  <a:pt x="57" y="72"/>
                  <a:pt x="56" y="66"/>
                  <a:pt x="54" y="56"/>
                </a:cubicBezTo>
                <a:cubicBezTo>
                  <a:pt x="45" y="71"/>
                  <a:pt x="60" y="88"/>
                  <a:pt x="34" y="110"/>
                </a:cubicBezTo>
                <a:close/>
                <a:moveTo>
                  <a:pt x="34" y="0"/>
                </a:moveTo>
                <a:cubicBezTo>
                  <a:pt x="42" y="0"/>
                  <a:pt x="48" y="6"/>
                  <a:pt x="48" y="14"/>
                </a:cubicBezTo>
                <a:cubicBezTo>
                  <a:pt x="48" y="22"/>
                  <a:pt x="42" y="29"/>
                  <a:pt x="34" y="29"/>
                </a:cubicBezTo>
                <a:cubicBezTo>
                  <a:pt x="26" y="29"/>
                  <a:pt x="20" y="22"/>
                  <a:pt x="20" y="14"/>
                </a:cubicBezTo>
                <a:cubicBezTo>
                  <a:pt x="20" y="6"/>
                  <a:pt x="26" y="0"/>
                  <a:pt x="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30" name="Freeform 33"/>
          <p:cNvSpPr>
            <a:spLocks noEditPoints="1" noChangeArrowheads="1"/>
          </p:cNvSpPr>
          <p:nvPr/>
        </p:nvSpPr>
        <p:spPr bwMode="auto">
          <a:xfrm>
            <a:off x="4927872" y="3079899"/>
            <a:ext cx="131763" cy="211137"/>
          </a:xfrm>
          <a:custGeom>
            <a:avLst/>
            <a:gdLst>
              <a:gd name="T0" fmla="*/ 34 w 68"/>
              <a:gd name="T1" fmla="*/ 110 h 110"/>
              <a:gd name="T2" fmla="*/ 14 w 68"/>
              <a:gd name="T3" fmla="*/ 56 h 110"/>
              <a:gd name="T4" fmla="*/ 13 w 68"/>
              <a:gd name="T5" fmla="*/ 86 h 110"/>
              <a:gd name="T6" fmla="*/ 10 w 68"/>
              <a:gd name="T7" fmla="*/ 38 h 110"/>
              <a:gd name="T8" fmla="*/ 34 w 68"/>
              <a:gd name="T9" fmla="*/ 34 h 110"/>
              <a:gd name="T10" fmla="*/ 58 w 68"/>
              <a:gd name="T11" fmla="*/ 38 h 110"/>
              <a:gd name="T12" fmla="*/ 55 w 68"/>
              <a:gd name="T13" fmla="*/ 86 h 110"/>
              <a:gd name="T14" fmla="*/ 54 w 68"/>
              <a:gd name="T15" fmla="*/ 56 h 110"/>
              <a:gd name="T16" fmla="*/ 34 w 68"/>
              <a:gd name="T17" fmla="*/ 110 h 110"/>
              <a:gd name="T18" fmla="*/ 34 w 68"/>
              <a:gd name="T19" fmla="*/ 0 h 110"/>
              <a:gd name="T20" fmla="*/ 48 w 68"/>
              <a:gd name="T21" fmla="*/ 15 h 110"/>
              <a:gd name="T22" fmla="*/ 34 w 68"/>
              <a:gd name="T23" fmla="*/ 29 h 110"/>
              <a:gd name="T24" fmla="*/ 20 w 68"/>
              <a:gd name="T25" fmla="*/ 15 h 110"/>
              <a:gd name="T26" fmla="*/ 34 w 68"/>
              <a:gd name="T27" fmla="*/ 0 h 1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8"/>
              <a:gd name="T43" fmla="*/ 0 h 110"/>
              <a:gd name="T44" fmla="*/ 68 w 68"/>
              <a:gd name="T45" fmla="*/ 110 h 1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8" h="110">
                <a:moveTo>
                  <a:pt x="34" y="110"/>
                </a:moveTo>
                <a:cubicBezTo>
                  <a:pt x="7" y="89"/>
                  <a:pt x="23" y="72"/>
                  <a:pt x="14" y="56"/>
                </a:cubicBezTo>
                <a:cubicBezTo>
                  <a:pt x="12" y="66"/>
                  <a:pt x="11" y="72"/>
                  <a:pt x="13" y="86"/>
                </a:cubicBezTo>
                <a:cubicBezTo>
                  <a:pt x="0" y="72"/>
                  <a:pt x="0" y="45"/>
                  <a:pt x="10" y="38"/>
                </a:cubicBezTo>
                <a:cubicBezTo>
                  <a:pt x="19" y="33"/>
                  <a:pt x="25" y="34"/>
                  <a:pt x="34" y="34"/>
                </a:cubicBezTo>
                <a:cubicBezTo>
                  <a:pt x="42" y="34"/>
                  <a:pt x="49" y="33"/>
                  <a:pt x="58" y="38"/>
                </a:cubicBezTo>
                <a:cubicBezTo>
                  <a:pt x="68" y="45"/>
                  <a:pt x="68" y="72"/>
                  <a:pt x="55" y="86"/>
                </a:cubicBezTo>
                <a:cubicBezTo>
                  <a:pt x="57" y="72"/>
                  <a:pt x="56" y="66"/>
                  <a:pt x="54" y="56"/>
                </a:cubicBezTo>
                <a:cubicBezTo>
                  <a:pt x="45" y="72"/>
                  <a:pt x="60" y="89"/>
                  <a:pt x="34" y="110"/>
                </a:cubicBezTo>
                <a:close/>
                <a:moveTo>
                  <a:pt x="34" y="0"/>
                </a:moveTo>
                <a:cubicBezTo>
                  <a:pt x="42" y="0"/>
                  <a:pt x="48" y="7"/>
                  <a:pt x="48" y="15"/>
                </a:cubicBezTo>
                <a:cubicBezTo>
                  <a:pt x="48" y="22"/>
                  <a:pt x="42" y="29"/>
                  <a:pt x="34" y="29"/>
                </a:cubicBezTo>
                <a:cubicBezTo>
                  <a:pt x="26" y="29"/>
                  <a:pt x="20" y="22"/>
                  <a:pt x="20" y="15"/>
                </a:cubicBezTo>
                <a:cubicBezTo>
                  <a:pt x="20" y="7"/>
                  <a:pt x="26" y="0"/>
                  <a:pt x="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31" name="Freeform 34"/>
          <p:cNvSpPr>
            <a:spLocks noEditPoints="1" noChangeArrowheads="1"/>
          </p:cNvSpPr>
          <p:nvPr/>
        </p:nvSpPr>
        <p:spPr bwMode="auto">
          <a:xfrm>
            <a:off x="2714897" y="3079899"/>
            <a:ext cx="130175" cy="211137"/>
          </a:xfrm>
          <a:custGeom>
            <a:avLst/>
            <a:gdLst>
              <a:gd name="T0" fmla="*/ 34 w 68"/>
              <a:gd name="T1" fmla="*/ 110 h 110"/>
              <a:gd name="T2" fmla="*/ 14 w 68"/>
              <a:gd name="T3" fmla="*/ 56 h 110"/>
              <a:gd name="T4" fmla="*/ 13 w 68"/>
              <a:gd name="T5" fmla="*/ 86 h 110"/>
              <a:gd name="T6" fmla="*/ 10 w 68"/>
              <a:gd name="T7" fmla="*/ 38 h 110"/>
              <a:gd name="T8" fmla="*/ 34 w 68"/>
              <a:gd name="T9" fmla="*/ 34 h 110"/>
              <a:gd name="T10" fmla="*/ 58 w 68"/>
              <a:gd name="T11" fmla="*/ 38 h 110"/>
              <a:gd name="T12" fmla="*/ 55 w 68"/>
              <a:gd name="T13" fmla="*/ 86 h 110"/>
              <a:gd name="T14" fmla="*/ 54 w 68"/>
              <a:gd name="T15" fmla="*/ 56 h 110"/>
              <a:gd name="T16" fmla="*/ 34 w 68"/>
              <a:gd name="T17" fmla="*/ 110 h 110"/>
              <a:gd name="T18" fmla="*/ 34 w 68"/>
              <a:gd name="T19" fmla="*/ 0 h 110"/>
              <a:gd name="T20" fmla="*/ 48 w 68"/>
              <a:gd name="T21" fmla="*/ 15 h 110"/>
              <a:gd name="T22" fmla="*/ 34 w 68"/>
              <a:gd name="T23" fmla="*/ 29 h 110"/>
              <a:gd name="T24" fmla="*/ 20 w 68"/>
              <a:gd name="T25" fmla="*/ 15 h 110"/>
              <a:gd name="T26" fmla="*/ 34 w 68"/>
              <a:gd name="T27" fmla="*/ 0 h 1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8"/>
              <a:gd name="T43" fmla="*/ 0 h 110"/>
              <a:gd name="T44" fmla="*/ 68 w 68"/>
              <a:gd name="T45" fmla="*/ 110 h 1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8" h="110">
                <a:moveTo>
                  <a:pt x="34" y="110"/>
                </a:moveTo>
                <a:cubicBezTo>
                  <a:pt x="8" y="89"/>
                  <a:pt x="24" y="72"/>
                  <a:pt x="14" y="56"/>
                </a:cubicBezTo>
                <a:cubicBezTo>
                  <a:pt x="12" y="66"/>
                  <a:pt x="11" y="72"/>
                  <a:pt x="13" y="86"/>
                </a:cubicBezTo>
                <a:cubicBezTo>
                  <a:pt x="1" y="72"/>
                  <a:pt x="0" y="45"/>
                  <a:pt x="10" y="38"/>
                </a:cubicBezTo>
                <a:cubicBezTo>
                  <a:pt x="19" y="33"/>
                  <a:pt x="26" y="34"/>
                  <a:pt x="34" y="34"/>
                </a:cubicBezTo>
                <a:cubicBezTo>
                  <a:pt x="43" y="34"/>
                  <a:pt x="49" y="33"/>
                  <a:pt x="58" y="38"/>
                </a:cubicBezTo>
                <a:cubicBezTo>
                  <a:pt x="68" y="45"/>
                  <a:pt x="68" y="72"/>
                  <a:pt x="55" y="86"/>
                </a:cubicBezTo>
                <a:cubicBezTo>
                  <a:pt x="57" y="72"/>
                  <a:pt x="56" y="66"/>
                  <a:pt x="54" y="56"/>
                </a:cubicBezTo>
                <a:cubicBezTo>
                  <a:pt x="45" y="72"/>
                  <a:pt x="61" y="89"/>
                  <a:pt x="34" y="110"/>
                </a:cubicBezTo>
                <a:close/>
                <a:moveTo>
                  <a:pt x="34" y="0"/>
                </a:moveTo>
                <a:cubicBezTo>
                  <a:pt x="42" y="0"/>
                  <a:pt x="48" y="7"/>
                  <a:pt x="48" y="15"/>
                </a:cubicBezTo>
                <a:cubicBezTo>
                  <a:pt x="48" y="22"/>
                  <a:pt x="42" y="29"/>
                  <a:pt x="34" y="29"/>
                </a:cubicBezTo>
                <a:cubicBezTo>
                  <a:pt x="26" y="29"/>
                  <a:pt x="20" y="22"/>
                  <a:pt x="20" y="15"/>
                </a:cubicBezTo>
                <a:cubicBezTo>
                  <a:pt x="20" y="7"/>
                  <a:pt x="26" y="0"/>
                  <a:pt x="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32" name="Freeform 35"/>
          <p:cNvSpPr>
            <a:spLocks noEditPoints="1" noChangeArrowheads="1"/>
          </p:cNvSpPr>
          <p:nvPr/>
        </p:nvSpPr>
        <p:spPr bwMode="auto">
          <a:xfrm>
            <a:off x="6418535" y="2302024"/>
            <a:ext cx="133350" cy="212725"/>
          </a:xfrm>
          <a:custGeom>
            <a:avLst/>
            <a:gdLst>
              <a:gd name="T0" fmla="*/ 34 w 69"/>
              <a:gd name="T1" fmla="*/ 110 h 110"/>
              <a:gd name="T2" fmla="*/ 14 w 69"/>
              <a:gd name="T3" fmla="*/ 56 h 110"/>
              <a:gd name="T4" fmla="*/ 14 w 69"/>
              <a:gd name="T5" fmla="*/ 86 h 110"/>
              <a:gd name="T6" fmla="*/ 10 w 69"/>
              <a:gd name="T7" fmla="*/ 38 h 110"/>
              <a:gd name="T8" fmla="*/ 34 w 69"/>
              <a:gd name="T9" fmla="*/ 34 h 110"/>
              <a:gd name="T10" fmla="*/ 58 w 69"/>
              <a:gd name="T11" fmla="*/ 38 h 110"/>
              <a:gd name="T12" fmla="*/ 55 w 69"/>
              <a:gd name="T13" fmla="*/ 86 h 110"/>
              <a:gd name="T14" fmla="*/ 54 w 69"/>
              <a:gd name="T15" fmla="*/ 56 h 110"/>
              <a:gd name="T16" fmla="*/ 34 w 69"/>
              <a:gd name="T17" fmla="*/ 110 h 110"/>
              <a:gd name="T18" fmla="*/ 34 w 69"/>
              <a:gd name="T19" fmla="*/ 0 h 110"/>
              <a:gd name="T20" fmla="*/ 49 w 69"/>
              <a:gd name="T21" fmla="*/ 15 h 110"/>
              <a:gd name="T22" fmla="*/ 34 w 69"/>
              <a:gd name="T23" fmla="*/ 29 h 110"/>
              <a:gd name="T24" fmla="*/ 20 w 69"/>
              <a:gd name="T25" fmla="*/ 15 h 110"/>
              <a:gd name="T26" fmla="*/ 34 w 69"/>
              <a:gd name="T27" fmla="*/ 0 h 1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9"/>
              <a:gd name="T43" fmla="*/ 0 h 110"/>
              <a:gd name="T44" fmla="*/ 69 w 69"/>
              <a:gd name="T45" fmla="*/ 110 h 1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9" h="110">
                <a:moveTo>
                  <a:pt x="34" y="110"/>
                </a:moveTo>
                <a:cubicBezTo>
                  <a:pt x="8" y="89"/>
                  <a:pt x="24" y="72"/>
                  <a:pt x="14" y="56"/>
                </a:cubicBezTo>
                <a:cubicBezTo>
                  <a:pt x="12" y="66"/>
                  <a:pt x="11" y="72"/>
                  <a:pt x="14" y="86"/>
                </a:cubicBezTo>
                <a:cubicBezTo>
                  <a:pt x="1" y="72"/>
                  <a:pt x="0" y="45"/>
                  <a:pt x="10" y="38"/>
                </a:cubicBezTo>
                <a:cubicBezTo>
                  <a:pt x="19" y="33"/>
                  <a:pt x="26" y="34"/>
                  <a:pt x="34" y="34"/>
                </a:cubicBezTo>
                <a:cubicBezTo>
                  <a:pt x="43" y="34"/>
                  <a:pt x="49" y="33"/>
                  <a:pt x="58" y="38"/>
                </a:cubicBezTo>
                <a:cubicBezTo>
                  <a:pt x="69" y="45"/>
                  <a:pt x="68" y="72"/>
                  <a:pt x="55" y="86"/>
                </a:cubicBezTo>
                <a:cubicBezTo>
                  <a:pt x="57" y="72"/>
                  <a:pt x="56" y="66"/>
                  <a:pt x="54" y="56"/>
                </a:cubicBezTo>
                <a:cubicBezTo>
                  <a:pt x="45" y="72"/>
                  <a:pt x="61" y="89"/>
                  <a:pt x="34" y="110"/>
                </a:cubicBezTo>
                <a:close/>
                <a:moveTo>
                  <a:pt x="34" y="0"/>
                </a:moveTo>
                <a:cubicBezTo>
                  <a:pt x="42" y="0"/>
                  <a:pt x="49" y="7"/>
                  <a:pt x="49" y="15"/>
                </a:cubicBezTo>
                <a:cubicBezTo>
                  <a:pt x="49" y="22"/>
                  <a:pt x="42" y="29"/>
                  <a:pt x="34" y="29"/>
                </a:cubicBezTo>
                <a:cubicBezTo>
                  <a:pt x="26" y="29"/>
                  <a:pt x="20" y="22"/>
                  <a:pt x="20" y="15"/>
                </a:cubicBezTo>
                <a:cubicBezTo>
                  <a:pt x="20" y="7"/>
                  <a:pt x="26" y="0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33" name="Freeform 36"/>
          <p:cNvSpPr>
            <a:spLocks noEditPoints="1" noChangeArrowheads="1"/>
          </p:cNvSpPr>
          <p:nvPr/>
        </p:nvSpPr>
        <p:spPr bwMode="auto">
          <a:xfrm>
            <a:off x="4877072" y="1051074"/>
            <a:ext cx="130175" cy="209550"/>
          </a:xfrm>
          <a:custGeom>
            <a:avLst/>
            <a:gdLst>
              <a:gd name="T0" fmla="*/ 34 w 68"/>
              <a:gd name="T1" fmla="*/ 109 h 109"/>
              <a:gd name="T2" fmla="*/ 14 w 68"/>
              <a:gd name="T3" fmla="*/ 55 h 109"/>
              <a:gd name="T4" fmla="*/ 13 w 68"/>
              <a:gd name="T5" fmla="*/ 85 h 109"/>
              <a:gd name="T6" fmla="*/ 10 w 68"/>
              <a:gd name="T7" fmla="*/ 38 h 109"/>
              <a:gd name="T8" fmla="*/ 34 w 68"/>
              <a:gd name="T9" fmla="*/ 33 h 109"/>
              <a:gd name="T10" fmla="*/ 58 w 68"/>
              <a:gd name="T11" fmla="*/ 38 h 109"/>
              <a:gd name="T12" fmla="*/ 55 w 68"/>
              <a:gd name="T13" fmla="*/ 85 h 109"/>
              <a:gd name="T14" fmla="*/ 54 w 68"/>
              <a:gd name="T15" fmla="*/ 55 h 109"/>
              <a:gd name="T16" fmla="*/ 34 w 68"/>
              <a:gd name="T17" fmla="*/ 109 h 109"/>
              <a:gd name="T18" fmla="*/ 34 w 68"/>
              <a:gd name="T19" fmla="*/ 0 h 109"/>
              <a:gd name="T20" fmla="*/ 48 w 68"/>
              <a:gd name="T21" fmla="*/ 14 h 109"/>
              <a:gd name="T22" fmla="*/ 34 w 68"/>
              <a:gd name="T23" fmla="*/ 28 h 109"/>
              <a:gd name="T24" fmla="*/ 20 w 68"/>
              <a:gd name="T25" fmla="*/ 14 h 109"/>
              <a:gd name="T26" fmla="*/ 34 w 68"/>
              <a:gd name="T27" fmla="*/ 0 h 10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8"/>
              <a:gd name="T43" fmla="*/ 0 h 109"/>
              <a:gd name="T44" fmla="*/ 68 w 68"/>
              <a:gd name="T45" fmla="*/ 109 h 109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8" h="109">
                <a:moveTo>
                  <a:pt x="34" y="109"/>
                </a:moveTo>
                <a:cubicBezTo>
                  <a:pt x="8" y="88"/>
                  <a:pt x="23" y="71"/>
                  <a:pt x="14" y="55"/>
                </a:cubicBezTo>
                <a:cubicBezTo>
                  <a:pt x="12" y="65"/>
                  <a:pt x="11" y="72"/>
                  <a:pt x="13" y="85"/>
                </a:cubicBezTo>
                <a:cubicBezTo>
                  <a:pt x="0" y="71"/>
                  <a:pt x="0" y="44"/>
                  <a:pt x="10" y="38"/>
                </a:cubicBezTo>
                <a:cubicBezTo>
                  <a:pt x="19" y="32"/>
                  <a:pt x="25" y="33"/>
                  <a:pt x="34" y="33"/>
                </a:cubicBezTo>
                <a:cubicBezTo>
                  <a:pt x="42" y="33"/>
                  <a:pt x="49" y="32"/>
                  <a:pt x="58" y="38"/>
                </a:cubicBezTo>
                <a:cubicBezTo>
                  <a:pt x="68" y="44"/>
                  <a:pt x="68" y="71"/>
                  <a:pt x="55" y="85"/>
                </a:cubicBezTo>
                <a:cubicBezTo>
                  <a:pt x="57" y="72"/>
                  <a:pt x="56" y="65"/>
                  <a:pt x="54" y="55"/>
                </a:cubicBezTo>
                <a:cubicBezTo>
                  <a:pt x="45" y="71"/>
                  <a:pt x="60" y="88"/>
                  <a:pt x="34" y="109"/>
                </a:cubicBezTo>
                <a:close/>
                <a:moveTo>
                  <a:pt x="34" y="0"/>
                </a:moveTo>
                <a:cubicBezTo>
                  <a:pt x="42" y="0"/>
                  <a:pt x="48" y="6"/>
                  <a:pt x="48" y="14"/>
                </a:cubicBezTo>
                <a:cubicBezTo>
                  <a:pt x="48" y="22"/>
                  <a:pt x="42" y="28"/>
                  <a:pt x="34" y="28"/>
                </a:cubicBezTo>
                <a:cubicBezTo>
                  <a:pt x="26" y="28"/>
                  <a:pt x="20" y="22"/>
                  <a:pt x="20" y="14"/>
                </a:cubicBezTo>
                <a:cubicBezTo>
                  <a:pt x="20" y="6"/>
                  <a:pt x="26" y="0"/>
                  <a:pt x="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34" name="Freeform 37"/>
          <p:cNvSpPr>
            <a:spLocks noEditPoints="1" noChangeArrowheads="1"/>
          </p:cNvSpPr>
          <p:nvPr/>
        </p:nvSpPr>
        <p:spPr bwMode="auto">
          <a:xfrm>
            <a:off x="4684985" y="1859111"/>
            <a:ext cx="133350" cy="212725"/>
          </a:xfrm>
          <a:custGeom>
            <a:avLst/>
            <a:gdLst>
              <a:gd name="T0" fmla="*/ 34 w 69"/>
              <a:gd name="T1" fmla="*/ 110 h 110"/>
              <a:gd name="T2" fmla="*/ 14 w 69"/>
              <a:gd name="T3" fmla="*/ 56 h 110"/>
              <a:gd name="T4" fmla="*/ 14 w 69"/>
              <a:gd name="T5" fmla="*/ 85 h 110"/>
              <a:gd name="T6" fmla="*/ 10 w 69"/>
              <a:gd name="T7" fmla="*/ 38 h 110"/>
              <a:gd name="T8" fmla="*/ 34 w 69"/>
              <a:gd name="T9" fmla="*/ 33 h 110"/>
              <a:gd name="T10" fmla="*/ 58 w 69"/>
              <a:gd name="T11" fmla="*/ 38 h 110"/>
              <a:gd name="T12" fmla="*/ 55 w 69"/>
              <a:gd name="T13" fmla="*/ 85 h 110"/>
              <a:gd name="T14" fmla="*/ 54 w 69"/>
              <a:gd name="T15" fmla="*/ 56 h 110"/>
              <a:gd name="T16" fmla="*/ 34 w 69"/>
              <a:gd name="T17" fmla="*/ 110 h 110"/>
              <a:gd name="T18" fmla="*/ 34 w 69"/>
              <a:gd name="T19" fmla="*/ 0 h 110"/>
              <a:gd name="T20" fmla="*/ 49 w 69"/>
              <a:gd name="T21" fmla="*/ 14 h 110"/>
              <a:gd name="T22" fmla="*/ 34 w 69"/>
              <a:gd name="T23" fmla="*/ 28 h 110"/>
              <a:gd name="T24" fmla="*/ 20 w 69"/>
              <a:gd name="T25" fmla="*/ 14 h 110"/>
              <a:gd name="T26" fmla="*/ 34 w 69"/>
              <a:gd name="T27" fmla="*/ 0 h 1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9"/>
              <a:gd name="T43" fmla="*/ 0 h 110"/>
              <a:gd name="T44" fmla="*/ 69 w 69"/>
              <a:gd name="T45" fmla="*/ 110 h 1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9" h="110">
                <a:moveTo>
                  <a:pt x="34" y="110"/>
                </a:moveTo>
                <a:cubicBezTo>
                  <a:pt x="8" y="88"/>
                  <a:pt x="24" y="71"/>
                  <a:pt x="14" y="56"/>
                </a:cubicBezTo>
                <a:cubicBezTo>
                  <a:pt x="12" y="65"/>
                  <a:pt x="11" y="72"/>
                  <a:pt x="14" y="85"/>
                </a:cubicBezTo>
                <a:cubicBezTo>
                  <a:pt x="1" y="71"/>
                  <a:pt x="0" y="44"/>
                  <a:pt x="10" y="38"/>
                </a:cubicBezTo>
                <a:cubicBezTo>
                  <a:pt x="19" y="32"/>
                  <a:pt x="26" y="33"/>
                  <a:pt x="34" y="33"/>
                </a:cubicBezTo>
                <a:cubicBezTo>
                  <a:pt x="43" y="33"/>
                  <a:pt x="49" y="32"/>
                  <a:pt x="58" y="38"/>
                </a:cubicBezTo>
                <a:cubicBezTo>
                  <a:pt x="69" y="44"/>
                  <a:pt x="68" y="71"/>
                  <a:pt x="55" y="85"/>
                </a:cubicBezTo>
                <a:cubicBezTo>
                  <a:pt x="58" y="72"/>
                  <a:pt x="56" y="65"/>
                  <a:pt x="54" y="56"/>
                </a:cubicBezTo>
                <a:cubicBezTo>
                  <a:pt x="45" y="71"/>
                  <a:pt x="61" y="88"/>
                  <a:pt x="34" y="110"/>
                </a:cubicBezTo>
                <a:close/>
                <a:moveTo>
                  <a:pt x="34" y="0"/>
                </a:moveTo>
                <a:cubicBezTo>
                  <a:pt x="42" y="0"/>
                  <a:pt x="49" y="6"/>
                  <a:pt x="49" y="14"/>
                </a:cubicBezTo>
                <a:cubicBezTo>
                  <a:pt x="49" y="22"/>
                  <a:pt x="42" y="28"/>
                  <a:pt x="34" y="28"/>
                </a:cubicBezTo>
                <a:cubicBezTo>
                  <a:pt x="27" y="28"/>
                  <a:pt x="20" y="22"/>
                  <a:pt x="20" y="14"/>
                </a:cubicBezTo>
                <a:cubicBezTo>
                  <a:pt x="20" y="6"/>
                  <a:pt x="27" y="0"/>
                  <a:pt x="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35" name="Freeform 38"/>
          <p:cNvSpPr>
            <a:spLocks noEditPoints="1" noChangeArrowheads="1"/>
          </p:cNvSpPr>
          <p:nvPr/>
        </p:nvSpPr>
        <p:spPr bwMode="auto">
          <a:xfrm>
            <a:off x="3492772" y="2302024"/>
            <a:ext cx="131763" cy="212725"/>
          </a:xfrm>
          <a:custGeom>
            <a:avLst/>
            <a:gdLst>
              <a:gd name="T0" fmla="*/ 35 w 69"/>
              <a:gd name="T1" fmla="*/ 110 h 110"/>
              <a:gd name="T2" fmla="*/ 15 w 69"/>
              <a:gd name="T3" fmla="*/ 56 h 110"/>
              <a:gd name="T4" fmla="*/ 14 w 69"/>
              <a:gd name="T5" fmla="*/ 86 h 110"/>
              <a:gd name="T6" fmla="*/ 10 w 69"/>
              <a:gd name="T7" fmla="*/ 38 h 110"/>
              <a:gd name="T8" fmla="*/ 35 w 69"/>
              <a:gd name="T9" fmla="*/ 34 h 110"/>
              <a:gd name="T10" fmla="*/ 59 w 69"/>
              <a:gd name="T11" fmla="*/ 38 h 110"/>
              <a:gd name="T12" fmla="*/ 55 w 69"/>
              <a:gd name="T13" fmla="*/ 86 h 110"/>
              <a:gd name="T14" fmla="*/ 55 w 69"/>
              <a:gd name="T15" fmla="*/ 56 h 110"/>
              <a:gd name="T16" fmla="*/ 35 w 69"/>
              <a:gd name="T17" fmla="*/ 110 h 110"/>
              <a:gd name="T18" fmla="*/ 35 w 69"/>
              <a:gd name="T19" fmla="*/ 0 h 110"/>
              <a:gd name="T20" fmla="*/ 49 w 69"/>
              <a:gd name="T21" fmla="*/ 15 h 110"/>
              <a:gd name="T22" fmla="*/ 35 w 69"/>
              <a:gd name="T23" fmla="*/ 29 h 110"/>
              <a:gd name="T24" fmla="*/ 20 w 69"/>
              <a:gd name="T25" fmla="*/ 15 h 110"/>
              <a:gd name="T26" fmla="*/ 35 w 69"/>
              <a:gd name="T27" fmla="*/ 0 h 1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9"/>
              <a:gd name="T43" fmla="*/ 0 h 110"/>
              <a:gd name="T44" fmla="*/ 69 w 69"/>
              <a:gd name="T45" fmla="*/ 110 h 1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9" h="110">
                <a:moveTo>
                  <a:pt x="35" y="110"/>
                </a:moveTo>
                <a:cubicBezTo>
                  <a:pt x="8" y="89"/>
                  <a:pt x="24" y="72"/>
                  <a:pt x="15" y="56"/>
                </a:cubicBezTo>
                <a:cubicBezTo>
                  <a:pt x="13" y="66"/>
                  <a:pt x="11" y="72"/>
                  <a:pt x="14" y="86"/>
                </a:cubicBezTo>
                <a:cubicBezTo>
                  <a:pt x="1" y="72"/>
                  <a:pt x="0" y="45"/>
                  <a:pt x="10" y="38"/>
                </a:cubicBezTo>
                <a:cubicBezTo>
                  <a:pt x="20" y="33"/>
                  <a:pt x="26" y="34"/>
                  <a:pt x="35" y="34"/>
                </a:cubicBezTo>
                <a:cubicBezTo>
                  <a:pt x="43" y="34"/>
                  <a:pt x="49" y="33"/>
                  <a:pt x="59" y="38"/>
                </a:cubicBezTo>
                <a:cubicBezTo>
                  <a:pt x="69" y="45"/>
                  <a:pt x="68" y="72"/>
                  <a:pt x="55" y="86"/>
                </a:cubicBezTo>
                <a:cubicBezTo>
                  <a:pt x="58" y="72"/>
                  <a:pt x="56" y="66"/>
                  <a:pt x="55" y="56"/>
                </a:cubicBezTo>
                <a:cubicBezTo>
                  <a:pt x="45" y="72"/>
                  <a:pt x="61" y="89"/>
                  <a:pt x="35" y="110"/>
                </a:cubicBezTo>
                <a:close/>
                <a:moveTo>
                  <a:pt x="35" y="0"/>
                </a:moveTo>
                <a:cubicBezTo>
                  <a:pt x="42" y="0"/>
                  <a:pt x="49" y="7"/>
                  <a:pt x="49" y="15"/>
                </a:cubicBezTo>
                <a:cubicBezTo>
                  <a:pt x="49" y="22"/>
                  <a:pt x="42" y="29"/>
                  <a:pt x="35" y="29"/>
                </a:cubicBezTo>
                <a:cubicBezTo>
                  <a:pt x="27" y="29"/>
                  <a:pt x="20" y="22"/>
                  <a:pt x="20" y="15"/>
                </a:cubicBezTo>
                <a:cubicBezTo>
                  <a:pt x="20" y="7"/>
                  <a:pt x="27" y="0"/>
                  <a:pt x="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36" name="Freeform 39"/>
          <p:cNvSpPr>
            <a:spLocks noEditPoints="1" noChangeArrowheads="1"/>
          </p:cNvSpPr>
          <p:nvPr/>
        </p:nvSpPr>
        <p:spPr bwMode="auto">
          <a:xfrm>
            <a:off x="3384822" y="1308249"/>
            <a:ext cx="133350" cy="212725"/>
          </a:xfrm>
          <a:custGeom>
            <a:avLst/>
            <a:gdLst>
              <a:gd name="T0" fmla="*/ 35 w 69"/>
              <a:gd name="T1" fmla="*/ 110 h 110"/>
              <a:gd name="T2" fmla="*/ 15 w 69"/>
              <a:gd name="T3" fmla="*/ 56 h 110"/>
              <a:gd name="T4" fmla="*/ 14 w 69"/>
              <a:gd name="T5" fmla="*/ 86 h 110"/>
              <a:gd name="T6" fmla="*/ 10 w 69"/>
              <a:gd name="T7" fmla="*/ 38 h 110"/>
              <a:gd name="T8" fmla="*/ 35 w 69"/>
              <a:gd name="T9" fmla="*/ 34 h 110"/>
              <a:gd name="T10" fmla="*/ 59 w 69"/>
              <a:gd name="T11" fmla="*/ 38 h 110"/>
              <a:gd name="T12" fmla="*/ 55 w 69"/>
              <a:gd name="T13" fmla="*/ 86 h 110"/>
              <a:gd name="T14" fmla="*/ 55 w 69"/>
              <a:gd name="T15" fmla="*/ 56 h 110"/>
              <a:gd name="T16" fmla="*/ 35 w 69"/>
              <a:gd name="T17" fmla="*/ 110 h 110"/>
              <a:gd name="T18" fmla="*/ 35 w 69"/>
              <a:gd name="T19" fmla="*/ 0 h 110"/>
              <a:gd name="T20" fmla="*/ 49 w 69"/>
              <a:gd name="T21" fmla="*/ 15 h 110"/>
              <a:gd name="T22" fmla="*/ 35 w 69"/>
              <a:gd name="T23" fmla="*/ 29 h 110"/>
              <a:gd name="T24" fmla="*/ 20 w 69"/>
              <a:gd name="T25" fmla="*/ 15 h 110"/>
              <a:gd name="T26" fmla="*/ 35 w 69"/>
              <a:gd name="T27" fmla="*/ 0 h 11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9"/>
              <a:gd name="T43" fmla="*/ 0 h 110"/>
              <a:gd name="T44" fmla="*/ 69 w 69"/>
              <a:gd name="T45" fmla="*/ 110 h 11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9" h="110">
                <a:moveTo>
                  <a:pt x="35" y="110"/>
                </a:moveTo>
                <a:cubicBezTo>
                  <a:pt x="8" y="89"/>
                  <a:pt x="24" y="72"/>
                  <a:pt x="15" y="56"/>
                </a:cubicBezTo>
                <a:cubicBezTo>
                  <a:pt x="13" y="66"/>
                  <a:pt x="11" y="72"/>
                  <a:pt x="14" y="86"/>
                </a:cubicBezTo>
                <a:cubicBezTo>
                  <a:pt x="1" y="72"/>
                  <a:pt x="0" y="45"/>
                  <a:pt x="10" y="38"/>
                </a:cubicBezTo>
                <a:cubicBezTo>
                  <a:pt x="20" y="33"/>
                  <a:pt x="26" y="34"/>
                  <a:pt x="35" y="34"/>
                </a:cubicBezTo>
                <a:cubicBezTo>
                  <a:pt x="43" y="34"/>
                  <a:pt x="49" y="33"/>
                  <a:pt x="59" y="38"/>
                </a:cubicBezTo>
                <a:cubicBezTo>
                  <a:pt x="69" y="45"/>
                  <a:pt x="68" y="72"/>
                  <a:pt x="55" y="86"/>
                </a:cubicBezTo>
                <a:cubicBezTo>
                  <a:pt x="58" y="72"/>
                  <a:pt x="56" y="66"/>
                  <a:pt x="55" y="56"/>
                </a:cubicBezTo>
                <a:cubicBezTo>
                  <a:pt x="45" y="72"/>
                  <a:pt x="61" y="89"/>
                  <a:pt x="35" y="110"/>
                </a:cubicBezTo>
                <a:close/>
                <a:moveTo>
                  <a:pt x="35" y="0"/>
                </a:moveTo>
                <a:cubicBezTo>
                  <a:pt x="42" y="0"/>
                  <a:pt x="49" y="7"/>
                  <a:pt x="49" y="15"/>
                </a:cubicBezTo>
                <a:cubicBezTo>
                  <a:pt x="49" y="22"/>
                  <a:pt x="42" y="29"/>
                  <a:pt x="35" y="29"/>
                </a:cubicBezTo>
                <a:cubicBezTo>
                  <a:pt x="27" y="29"/>
                  <a:pt x="20" y="22"/>
                  <a:pt x="20" y="15"/>
                </a:cubicBezTo>
                <a:cubicBezTo>
                  <a:pt x="20" y="7"/>
                  <a:pt x="27" y="0"/>
                  <a:pt x="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37" name="TextBox 69"/>
          <p:cNvSpPr>
            <a:spLocks noChangeArrowheads="1"/>
          </p:cNvSpPr>
          <p:nvPr/>
        </p:nvSpPr>
        <p:spPr bwMode="auto">
          <a:xfrm>
            <a:off x="6551885" y="2238206"/>
            <a:ext cx="2137410" cy="61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l"/>
            <a:r>
              <a:rPr lang="zh-CN" altLang="en-US" sz="1600" b="1" spc="113" dirty="0">
                <a:solidFill>
                  <a:srgbClr val="1B1B1B"/>
                </a:solidFill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《幼儿园工作规程》</a:t>
            </a:r>
            <a:endParaRPr lang="zh-CN" altLang="en-US" sz="1600" b="1" spc="113" dirty="0">
              <a:solidFill>
                <a:srgbClr val="1B1B1B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endParaRPr lang="zh-CN" altLang="en-US">
              <a:solidFill>
                <a:srgbClr val="404040"/>
              </a:solidFill>
            </a:endParaRPr>
          </a:p>
        </p:txBody>
      </p:sp>
      <p:sp>
        <p:nvSpPr>
          <p:cNvPr id="38" name="TextBox 70"/>
          <p:cNvSpPr>
            <a:spLocks noChangeArrowheads="1"/>
          </p:cNvSpPr>
          <p:nvPr/>
        </p:nvSpPr>
        <p:spPr bwMode="auto">
          <a:xfrm>
            <a:off x="166370" y="3016250"/>
            <a:ext cx="2443480" cy="61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zh-CN" altLang="en-US" sz="1600" b="1" spc="113" dirty="0">
                <a:solidFill>
                  <a:srgbClr val="1B1B1B"/>
                </a:solidFill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《幼儿园管理条例》</a:t>
            </a:r>
            <a:endParaRPr lang="zh-CN" altLang="en-US" sz="1600" dirty="0"/>
          </a:p>
          <a:p>
            <a:pPr algn="ctr"/>
            <a:endParaRPr lang="zh-CN" altLang="en-US" dirty="0">
              <a:solidFill>
                <a:srgbClr val="404040"/>
              </a:solidFill>
            </a:endParaRPr>
          </a:p>
        </p:txBody>
      </p:sp>
      <p:sp>
        <p:nvSpPr>
          <p:cNvPr id="39" name="TextBox 71"/>
          <p:cNvSpPr>
            <a:spLocks noChangeArrowheads="1"/>
          </p:cNvSpPr>
          <p:nvPr/>
        </p:nvSpPr>
        <p:spPr bwMode="auto">
          <a:xfrm>
            <a:off x="6032772" y="1565741"/>
            <a:ext cx="2571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685165">
              <a:lnSpc>
                <a:spcPct val="150000"/>
              </a:lnSpc>
              <a:defRPr/>
            </a:pPr>
            <a:r>
              <a:rPr lang="zh-CN" altLang="en-US" sz="1600" b="1" spc="113" dirty="0">
                <a:solidFill>
                  <a:srgbClr val="1B1B1B"/>
                </a:solidFill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《幼儿园教师专业标准》</a:t>
            </a:r>
            <a:endParaRPr lang="zh-CN" altLang="en-US" dirty="0">
              <a:solidFill>
                <a:srgbClr val="404040"/>
              </a:solidFill>
            </a:endParaRPr>
          </a:p>
        </p:txBody>
      </p:sp>
      <p:sp>
        <p:nvSpPr>
          <p:cNvPr id="40" name="TextBox 72"/>
          <p:cNvSpPr>
            <a:spLocks noChangeArrowheads="1"/>
          </p:cNvSpPr>
          <p:nvPr/>
        </p:nvSpPr>
        <p:spPr bwMode="auto">
          <a:xfrm>
            <a:off x="4684985" y="650071"/>
            <a:ext cx="45262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685165">
              <a:lnSpc>
                <a:spcPct val="150000"/>
              </a:lnSpc>
              <a:defRPr/>
            </a:pPr>
            <a:r>
              <a:rPr lang="zh-CN" altLang="en-US" sz="1600" b="1" spc="113" dirty="0">
                <a:solidFill>
                  <a:srgbClr val="1B1B1B"/>
                </a:solidFill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《国务院关于当前发展学前教育的若干意见》</a:t>
            </a:r>
            <a:endParaRPr lang="zh-CN" altLang="en-US">
              <a:solidFill>
                <a:srgbClr val="404040"/>
              </a:solidFill>
            </a:endParaRPr>
          </a:p>
        </p:txBody>
      </p:sp>
      <p:sp>
        <p:nvSpPr>
          <p:cNvPr id="41" name="TextBox 73"/>
          <p:cNvSpPr>
            <a:spLocks noChangeArrowheads="1"/>
          </p:cNvSpPr>
          <p:nvPr/>
        </p:nvSpPr>
        <p:spPr bwMode="auto">
          <a:xfrm>
            <a:off x="1581423" y="1795929"/>
            <a:ext cx="2354580" cy="61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zh-CN" altLang="en-US" sz="1600" b="1" spc="113" dirty="0">
                <a:solidFill>
                  <a:srgbClr val="1B1B1B"/>
                </a:solidFill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《中国儿童发展纲要》</a:t>
            </a:r>
            <a:endParaRPr lang="zh-CN" altLang="en-US" sz="1600" b="1" spc="113" dirty="0">
              <a:solidFill>
                <a:srgbClr val="1B1B1B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algn="ctr"/>
            <a:endParaRPr lang="zh-CN" altLang="en-US">
              <a:solidFill>
                <a:srgbClr val="404040"/>
              </a:solidFill>
            </a:endParaRPr>
          </a:p>
        </p:txBody>
      </p:sp>
      <p:sp>
        <p:nvSpPr>
          <p:cNvPr id="42" name="TextBox 74"/>
          <p:cNvSpPr>
            <a:spLocks noChangeArrowheads="1"/>
          </p:cNvSpPr>
          <p:nvPr/>
        </p:nvSpPr>
        <p:spPr bwMode="auto">
          <a:xfrm>
            <a:off x="593044" y="906929"/>
            <a:ext cx="4091940" cy="61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zh-CN" altLang="en-US" sz="1600" b="1" spc="113" dirty="0" smtClean="0">
                <a:solidFill>
                  <a:srgbClr val="1B1B1B"/>
                </a:solidFill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《国家中长期教育改革和发展规划纲要》</a:t>
            </a:r>
            <a:endParaRPr lang="zh-CN" altLang="en-US" sz="1600" b="1" spc="113" dirty="0">
              <a:solidFill>
                <a:srgbClr val="1B1B1B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pPr algn="ctr"/>
            <a:endParaRPr lang="zh-CN" altLang="en-US">
              <a:solidFill>
                <a:srgbClr val="404040"/>
              </a:solidFill>
            </a:endParaRPr>
          </a:p>
        </p:txBody>
      </p:sp>
      <p:sp>
        <p:nvSpPr>
          <p:cNvPr id="43" name="TextBox 75"/>
          <p:cNvSpPr>
            <a:spLocks noChangeArrowheads="1"/>
          </p:cNvSpPr>
          <p:nvPr/>
        </p:nvSpPr>
        <p:spPr bwMode="auto">
          <a:xfrm>
            <a:off x="856728" y="2185501"/>
            <a:ext cx="213741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685165">
              <a:lnSpc>
                <a:spcPct val="150000"/>
              </a:lnSpc>
              <a:defRPr/>
            </a:pPr>
            <a:r>
              <a:rPr lang="zh-CN" altLang="en-US" sz="1600" b="1" spc="113" dirty="0">
                <a:solidFill>
                  <a:srgbClr val="1B1B1B"/>
                </a:solidFill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《幼儿园工作规程》</a:t>
            </a:r>
            <a:endParaRPr lang="zh-CN" altLang="en-US">
              <a:solidFill>
                <a:srgbClr val="404040"/>
              </a:solidFill>
            </a:endParaRPr>
          </a:p>
        </p:txBody>
      </p:sp>
      <p:sp>
        <p:nvSpPr>
          <p:cNvPr id="45" name="标题 4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b="1" dirty="0"/>
              <a:t>幼儿园工作相关法规和政策</a:t>
            </a:r>
            <a:endParaRPr lang="zh-CN" altLang="en-US" b="1" dirty="0"/>
          </a:p>
        </p:txBody>
      </p:sp>
      <p:sp>
        <p:nvSpPr>
          <p:cNvPr id="46" name="文本框 45"/>
          <p:cNvSpPr txBox="1"/>
          <p:nvPr/>
        </p:nvSpPr>
        <p:spPr>
          <a:xfrm>
            <a:off x="4583430" y="4202430"/>
            <a:ext cx="225171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>
                <a:sym typeface="+mn-ea"/>
              </a:rPr>
              <a:t>幼儿园工作相关法规</a:t>
            </a:r>
            <a:endParaRPr lang="zh-CN" altLang="en-US"/>
          </a:p>
        </p:txBody>
      </p:sp>
      <p:sp>
        <p:nvSpPr>
          <p:cNvPr id="44" name="TextBox 69"/>
          <p:cNvSpPr>
            <a:spLocks noChangeArrowheads="1"/>
          </p:cNvSpPr>
          <p:nvPr/>
        </p:nvSpPr>
        <p:spPr bwMode="auto">
          <a:xfrm>
            <a:off x="5006930" y="3151336"/>
            <a:ext cx="4091940" cy="61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l"/>
            <a:r>
              <a:rPr lang="zh-CN" altLang="en-US" sz="1600" b="1" spc="113" dirty="0">
                <a:solidFill>
                  <a:srgbClr val="1B1B1B"/>
                </a:solidFill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《关于加强幼儿园教师队伍建设的意见》</a:t>
            </a:r>
            <a:endParaRPr lang="zh-CN" altLang="en-US" sz="1600" b="1" spc="113" dirty="0">
              <a:solidFill>
                <a:srgbClr val="1B1B1B"/>
              </a:solidFill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  <a:p>
            <a:endParaRPr lang="zh-CN" altLang="en-US">
              <a:solidFill>
                <a:srgbClr val="404040"/>
              </a:solidFill>
            </a:endParaRP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数学认知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2095" y="634365"/>
            <a:ext cx="8609965" cy="436308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数学认知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560" y="589280"/>
            <a:ext cx="8593455" cy="446214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数学认知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" y="588645"/>
            <a:ext cx="8594090" cy="430593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256540" y="645795"/>
          <a:ext cx="8546465" cy="4225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3945"/>
                <a:gridCol w="1828165"/>
                <a:gridCol w="1828165"/>
                <a:gridCol w="2536190"/>
              </a:tblGrid>
              <a:tr h="396875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小班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中班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大班</a:t>
                      </a:r>
                      <a:endParaRPr lang="zh-CN" altLang="en-US" sz="1200"/>
                    </a:p>
                  </a:txBody>
                  <a:tcPr/>
                </a:tc>
              </a:tr>
              <a:tr h="10928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数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200"/>
                        <a:t>5</a:t>
                      </a:r>
                      <a:r>
                        <a:rPr lang="zh-CN" altLang="en-US" sz="1200"/>
                        <a:t>以内的基数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手口一致的点数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说出总数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按数取物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序数（会用数词描述事物的顺序和位置）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数的守恒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数的分解和构成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集合比较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运算（加减）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图表记录</a:t>
                      </a:r>
                      <a:endParaRPr lang="zh-CN" altLang="en-US" sz="1200"/>
                    </a:p>
                  </a:txBody>
                  <a:tcPr/>
                </a:tc>
              </a:tr>
              <a:tr h="694690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量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大小，多少，高矮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大小，多少，高矮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粗细，长短，厚薄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轻重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量的相对性，三个物体的比较</a:t>
                      </a:r>
                      <a:endParaRPr lang="zh-CN" altLang="en-US" sz="1200"/>
                    </a:p>
                  </a:txBody>
                  <a:tcPr/>
                </a:tc>
              </a:tr>
              <a:tr h="64833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形（圆形，三角形，长方形，正方形，椭圆，半圆形等）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认识图形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画出或拼搭物体造型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有创意的组合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二维和三维之间转换</a:t>
                      </a:r>
                      <a:endParaRPr lang="zh-CN" altLang="en-US" sz="1200"/>
                    </a:p>
                  </a:txBody>
                  <a:tcPr/>
                </a:tc>
              </a:tr>
              <a:tr h="39941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时间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早上，晚上，白天黑夜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昨天，今天，明天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钟表，日历</a:t>
                      </a:r>
                      <a:endParaRPr lang="zh-CN" altLang="en-US" sz="1200"/>
                    </a:p>
                  </a:txBody>
                  <a:tcPr/>
                </a:tc>
              </a:tr>
              <a:tr h="695325"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空间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上下，里外，前后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上下，里外，前后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中间旁边，</a:t>
                      </a:r>
                      <a:endParaRPr lang="zh-CN" altLang="en-US" sz="1200"/>
                    </a:p>
                    <a:p>
                      <a:pPr>
                        <a:buNone/>
                      </a:pPr>
                      <a:r>
                        <a:rPr lang="zh-CN" altLang="en-US" sz="1200"/>
                        <a:t>描述物体运动的方向</a:t>
                      </a: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zh-CN" altLang="en-US" sz="1200"/>
                        <a:t>能辨别自己的左右，按描述取放物品</a:t>
                      </a:r>
                      <a:endParaRPr lang="zh-CN" altLang="en-US" sz="1200"/>
                    </a:p>
                  </a:txBody>
                  <a:tcPr/>
                </a:tc>
              </a:tr>
              <a:tr h="297815">
                <a:tc>
                  <a:txBody>
                    <a:bodyPr/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 sz="12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2" name="îṥḻîḋè"/>
          <p:cNvSpPr/>
          <p:nvPr/>
        </p:nvSpPr>
        <p:spPr>
          <a:xfrm>
            <a:off x="629920" y="149225"/>
            <a:ext cx="3798570" cy="701675"/>
          </a:xfrm>
          <a:prstGeom prst="rect">
            <a:avLst/>
          </a:prstGeom>
        </p:spPr>
        <p:txBody>
          <a:bodyPr wrap="square" lIns="91440" tIns="45720" rIns="91440" bIns="45720">
            <a:normAutofit fontScale="80000"/>
          </a:bodyPr>
          <a:p>
            <a:pPr lvl="0" defTabSz="914400">
              <a:defRPr/>
            </a:pPr>
            <a:r>
              <a:rPr lang="zh-CN" altLang="en-US" sz="2800" b="1" dirty="0">
                <a:cs typeface="+mn-ea"/>
              </a:rPr>
              <a:t>幼儿各个阶段对数学的认知</a:t>
            </a:r>
            <a:endParaRPr lang="zh-CN" altLang="en-US" sz="2800" b="1" dirty="0">
              <a:cs typeface="+mn-e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b="1"/>
              <a:t>艺术领域目标</a:t>
            </a:r>
            <a:endParaRPr lang="zh-CN" altLang="en-US" b="1"/>
          </a:p>
        </p:txBody>
      </p:sp>
      <p:graphicFrame>
        <p:nvGraphicFramePr>
          <p:cNvPr id="3" name="对象 2"/>
          <p:cNvGraphicFramePr/>
          <p:nvPr/>
        </p:nvGraphicFramePr>
        <p:xfrm>
          <a:off x="433705" y="829945"/>
          <a:ext cx="5086985" cy="3949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5705475" imgH="4981575" progId="Paint.Picture">
                  <p:embed/>
                </p:oleObj>
              </mc:Choice>
              <mc:Fallback>
                <p:oleObj name="" r:id="rId1" imgW="5705475" imgH="4981575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33705" y="829945"/>
                        <a:ext cx="5086985" cy="3949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5734685" y="1653540"/>
            <a:ext cx="25292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 </a:t>
            </a:r>
            <a:r>
              <a:rPr lang="zh-CN" altLang="en-US"/>
              <a:t>在生活中激发幼儿对美的体验和感受。</a:t>
            </a:r>
            <a:endParaRPr lang="zh-CN" altLang="en-US"/>
          </a:p>
          <a:p>
            <a:r>
              <a:rPr lang="en-US" altLang="zh-CN"/>
              <a:t>2. </a:t>
            </a:r>
            <a:r>
              <a:rPr lang="zh-CN" altLang="en-US"/>
              <a:t>充分理解和尊重幼儿的想象、表现和创造。</a:t>
            </a:r>
            <a:endParaRPr lang="zh-CN" altLang="en-US"/>
          </a:p>
          <a:p>
            <a:r>
              <a:rPr lang="en-US" altLang="zh-CN"/>
              <a:t>3. </a:t>
            </a:r>
            <a:r>
              <a:rPr lang="zh-CN" altLang="en-US"/>
              <a:t>不追求技能训练。</a:t>
            </a:r>
            <a:endParaRPr lang="zh-CN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感受与欣赏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5285" y="690245"/>
            <a:ext cx="8397875" cy="4211955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470" y="184785"/>
            <a:ext cx="8674100" cy="4746625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表现与创造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0350" y="661670"/>
            <a:ext cx="8609330" cy="430466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表现与创造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020" y="600710"/>
            <a:ext cx="8674100" cy="446341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标题 70"/>
          <p:cNvSpPr>
            <a:spLocks noGrp="1"/>
          </p:cNvSpPr>
          <p:nvPr>
            <p:ph type="title"/>
          </p:nvPr>
        </p:nvSpPr>
        <p:spPr>
          <a:xfrm>
            <a:off x="311348" y="217964"/>
            <a:ext cx="8229600" cy="349548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922020" y="930910"/>
            <a:ext cx="7007225" cy="6523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怎样理解</a:t>
            </a:r>
            <a:r>
              <a:rPr lang="en-US" altLang="zh-CN" sz="4000" b="1"/>
              <a:t>3-6</a:t>
            </a:r>
            <a:r>
              <a:rPr lang="zh-CN" altLang="en-US" sz="4000" b="1"/>
              <a:t>岁儿童的学习？</a:t>
            </a:r>
            <a:endParaRPr lang="zh-CN" altLang="en-US" sz="4000" b="1"/>
          </a:p>
          <a:p>
            <a:endParaRPr lang="zh-CN" altLang="en-US" b="1"/>
          </a:p>
          <a:p>
            <a:r>
              <a:rPr lang="zh-CN" altLang="en-US" sz="2000"/>
              <a:t>幼儿的学习就是幼儿通过自己的特有的方式</a:t>
            </a:r>
            <a:r>
              <a:rPr lang="zh-CN" altLang="en-US" sz="2000">
                <a:solidFill>
                  <a:srgbClr val="FF0000"/>
                </a:solidFill>
              </a:rPr>
              <a:t>与周围环境互动</a:t>
            </a:r>
            <a:r>
              <a:rPr lang="zh-CN" altLang="en-US" sz="2000"/>
              <a:t>的过程，是幼儿</a:t>
            </a:r>
            <a:r>
              <a:rPr lang="zh-CN" altLang="en-US" sz="2000">
                <a:solidFill>
                  <a:srgbClr val="FF0000"/>
                </a:solidFill>
              </a:rPr>
              <a:t>主动</a:t>
            </a:r>
            <a:r>
              <a:rPr lang="zh-CN" altLang="en-US" sz="2000"/>
              <a:t>地探索周围的社会环境、自然环境和物质世界的过程。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>
                <a:solidFill>
                  <a:srgbClr val="FF0000"/>
                </a:solidFill>
              </a:rPr>
              <a:t>游戏</a:t>
            </a:r>
            <a:r>
              <a:rPr lang="zh-CN" altLang="en-US" sz="2000"/>
              <a:t>是幼儿极有意义的学习过程和学习方式，幼儿自己的</a:t>
            </a:r>
            <a:r>
              <a:rPr lang="zh-CN" altLang="en-US" sz="2000">
                <a:solidFill>
                  <a:srgbClr val="FF0000"/>
                </a:solidFill>
              </a:rPr>
              <a:t>生活</a:t>
            </a:r>
            <a:r>
              <a:rPr lang="zh-CN" altLang="en-US" sz="2000"/>
              <a:t>是其学习的最重要途径。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/>
              <a:t>幼儿的学习是以</a:t>
            </a:r>
            <a:r>
              <a:rPr lang="zh-CN" altLang="en-US" sz="2000">
                <a:solidFill>
                  <a:srgbClr val="FF0000"/>
                </a:solidFill>
              </a:rPr>
              <a:t>直接经验</a:t>
            </a:r>
            <a:r>
              <a:rPr lang="zh-CN" altLang="en-US" sz="2000"/>
              <a:t>为基础，在</a:t>
            </a:r>
            <a:r>
              <a:rPr lang="zh-CN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游戏</a:t>
            </a:r>
            <a:r>
              <a:rPr lang="zh-CN" altLang="en-US" sz="2000"/>
              <a:t>和</a:t>
            </a:r>
            <a:r>
              <a:rPr lang="zh-CN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日常生活</a:t>
            </a:r>
            <a:r>
              <a:rPr lang="zh-CN" altLang="en-US" sz="2000"/>
              <a:t>中进行的。</a:t>
            </a:r>
            <a:endParaRPr lang="zh-CN" altLang="en-US" sz="2000"/>
          </a:p>
          <a:p>
            <a:endParaRPr lang="zh-CN" altLang="en-US" sz="2000" b="1"/>
          </a:p>
          <a:p>
            <a:endParaRPr lang="zh-CN" altLang="en-US" sz="4000" b="1"/>
          </a:p>
          <a:p>
            <a:endParaRPr lang="zh-CN" altLang="en-US" sz="4000" b="1"/>
          </a:p>
          <a:p>
            <a:endParaRPr lang="zh-CN" altLang="en-US" sz="4000" b="1"/>
          </a:p>
          <a:p>
            <a:endParaRPr lang="zh-CN" altLang="en-US" sz="4000" b="1"/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矩形 124"/>
          <p:cNvSpPr>
            <a:spLocks noChangeArrowheads="1"/>
          </p:cNvSpPr>
          <p:nvPr/>
        </p:nvSpPr>
        <p:spPr bwMode="auto">
          <a:xfrm>
            <a:off x="789305" y="1035685"/>
            <a:ext cx="3434715" cy="341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一个代表</a:t>
            </a:r>
            <a:r>
              <a:rPr lang="zh-CN" altLang="en-US" sz="12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主流教育观的</a:t>
            </a:r>
            <a:r>
              <a:rPr lang="zh-CN" altLang="en-US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zh-CN" altLang="en-US" sz="12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具体明确的</a:t>
            </a:r>
            <a:r>
              <a:rPr lang="zh-CN" altLang="en-US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zh-CN" altLang="en-US" sz="1200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可操作性</a:t>
            </a:r>
            <a:r>
              <a:rPr lang="zh-CN" altLang="en-US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的教育指引是非常需要的。</a:t>
            </a:r>
            <a:endParaRPr lang="zh-CN" altLang="en-US" sz="12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2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《纲要》的深入贯彻迫切需要一个能在其理念与教育实践之间过渡的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桥梁</a:t>
            </a:r>
            <a:r>
              <a:rPr lang="zh-CN" altLang="en-US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，《指南》正是这样的桥梁。</a:t>
            </a:r>
            <a:endParaRPr lang="zh-CN" altLang="en-US" sz="12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2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《指南》通过提出</a:t>
            </a:r>
            <a:r>
              <a:rPr lang="en-US" altLang="zh-CN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3-6</a:t>
            </a:r>
            <a:r>
              <a:rPr lang="zh-CN" altLang="en-US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岁各年龄段儿童学习与发展目标和相应的教育建议，帮助幼儿园教师和家长了解</a:t>
            </a:r>
            <a:r>
              <a:rPr lang="en-US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3-6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岁幼儿学习与发展的基本规律和特点</a:t>
            </a:r>
            <a:r>
              <a:rPr lang="zh-CN" altLang="en-US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，建立对幼儿发展的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合理期望</a:t>
            </a:r>
            <a:r>
              <a:rPr lang="zh-CN" altLang="en-US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，实施</a:t>
            </a:r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科学的保育和教育</a:t>
            </a:r>
            <a:r>
              <a:rPr lang="zh-CN" altLang="en-US" sz="12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，让幼儿度过快乐而有意义的童年。</a:t>
            </a:r>
            <a:endParaRPr lang="zh-CN" altLang="en-US" sz="12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dirty="0"/>
              <a:t>《指南》研制的背景</a:t>
            </a:r>
            <a:endParaRPr lang="zh-CN" altLang="en-US" dirty="0"/>
          </a:p>
        </p:txBody>
      </p:sp>
      <p:sp>
        <p:nvSpPr>
          <p:cNvPr id="3" name="Freeform 5"/>
          <p:cNvSpPr>
            <a:spLocks noChangeArrowheads="1"/>
          </p:cNvSpPr>
          <p:nvPr/>
        </p:nvSpPr>
        <p:spPr bwMode="auto">
          <a:xfrm>
            <a:off x="4043680" y="3457575"/>
            <a:ext cx="1057275" cy="1327150"/>
          </a:xfrm>
          <a:custGeom>
            <a:avLst/>
            <a:gdLst>
              <a:gd name="T0" fmla="*/ 387 w 396"/>
              <a:gd name="T1" fmla="*/ 304 h 435"/>
              <a:gd name="T2" fmla="*/ 349 w 396"/>
              <a:gd name="T3" fmla="*/ 262 h 435"/>
              <a:gd name="T4" fmla="*/ 256 w 396"/>
              <a:gd name="T5" fmla="*/ 250 h 435"/>
              <a:gd name="T6" fmla="*/ 256 w 396"/>
              <a:gd name="T7" fmla="*/ 225 h 435"/>
              <a:gd name="T8" fmla="*/ 270 w 396"/>
              <a:gd name="T9" fmla="*/ 176 h 435"/>
              <a:gd name="T10" fmla="*/ 277 w 396"/>
              <a:gd name="T11" fmla="*/ 163 h 435"/>
              <a:gd name="T12" fmla="*/ 280 w 396"/>
              <a:gd name="T13" fmla="*/ 154 h 435"/>
              <a:gd name="T14" fmla="*/ 286 w 396"/>
              <a:gd name="T15" fmla="*/ 138 h 435"/>
              <a:gd name="T16" fmla="*/ 282 w 396"/>
              <a:gd name="T17" fmla="*/ 124 h 435"/>
              <a:gd name="T18" fmla="*/ 292 w 396"/>
              <a:gd name="T19" fmla="*/ 86 h 435"/>
              <a:gd name="T20" fmla="*/ 265 w 396"/>
              <a:gd name="T21" fmla="*/ 22 h 435"/>
              <a:gd name="T22" fmla="*/ 223 w 396"/>
              <a:gd name="T23" fmla="*/ 11 h 435"/>
              <a:gd name="T24" fmla="*/ 213 w 396"/>
              <a:gd name="T25" fmla="*/ 6 h 435"/>
              <a:gd name="T26" fmla="*/ 194 w 396"/>
              <a:gd name="T27" fmla="*/ 0 h 435"/>
              <a:gd name="T28" fmla="*/ 164 w 396"/>
              <a:gd name="T29" fmla="*/ 5 h 435"/>
              <a:gd name="T30" fmla="*/ 144 w 396"/>
              <a:gd name="T31" fmla="*/ 16 h 435"/>
              <a:gd name="T32" fmla="*/ 125 w 396"/>
              <a:gd name="T33" fmla="*/ 34 h 435"/>
              <a:gd name="T34" fmla="*/ 111 w 396"/>
              <a:gd name="T35" fmla="*/ 53 h 435"/>
              <a:gd name="T36" fmla="*/ 114 w 396"/>
              <a:gd name="T37" fmla="*/ 125 h 435"/>
              <a:gd name="T38" fmla="*/ 114 w 396"/>
              <a:gd name="T39" fmla="*/ 146 h 435"/>
              <a:gd name="T40" fmla="*/ 119 w 396"/>
              <a:gd name="T41" fmla="*/ 162 h 435"/>
              <a:gd name="T42" fmla="*/ 123 w 396"/>
              <a:gd name="T43" fmla="*/ 173 h 435"/>
              <a:gd name="T44" fmla="*/ 130 w 396"/>
              <a:gd name="T45" fmla="*/ 178 h 435"/>
              <a:gd name="T46" fmla="*/ 133 w 396"/>
              <a:gd name="T47" fmla="*/ 182 h 435"/>
              <a:gd name="T48" fmla="*/ 143 w 396"/>
              <a:gd name="T49" fmla="*/ 218 h 435"/>
              <a:gd name="T50" fmla="*/ 145 w 396"/>
              <a:gd name="T51" fmla="*/ 249 h 435"/>
              <a:gd name="T52" fmla="*/ 48 w 396"/>
              <a:gd name="T53" fmla="*/ 262 h 435"/>
              <a:gd name="T54" fmla="*/ 10 w 396"/>
              <a:gd name="T55" fmla="*/ 304 h 435"/>
              <a:gd name="T56" fmla="*/ 0 w 396"/>
              <a:gd name="T57" fmla="*/ 435 h 435"/>
              <a:gd name="T58" fmla="*/ 175 w 396"/>
              <a:gd name="T59" fmla="*/ 435 h 435"/>
              <a:gd name="T60" fmla="*/ 221 w 396"/>
              <a:gd name="T61" fmla="*/ 435 h 435"/>
              <a:gd name="T62" fmla="*/ 396 w 396"/>
              <a:gd name="T63" fmla="*/ 435 h 435"/>
              <a:gd name="T64" fmla="*/ 387 w 396"/>
              <a:gd name="T65" fmla="*/ 304 h 435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396"/>
              <a:gd name="T100" fmla="*/ 0 h 435"/>
              <a:gd name="T101" fmla="*/ 396 w 396"/>
              <a:gd name="T102" fmla="*/ 435 h 435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396" h="435">
                <a:moveTo>
                  <a:pt x="387" y="304"/>
                </a:moveTo>
                <a:cubicBezTo>
                  <a:pt x="385" y="274"/>
                  <a:pt x="349" y="262"/>
                  <a:pt x="349" y="262"/>
                </a:cubicBezTo>
                <a:cubicBezTo>
                  <a:pt x="256" y="250"/>
                  <a:pt x="256" y="250"/>
                  <a:pt x="256" y="250"/>
                </a:cubicBezTo>
                <a:cubicBezTo>
                  <a:pt x="256" y="225"/>
                  <a:pt x="256" y="225"/>
                  <a:pt x="256" y="225"/>
                </a:cubicBezTo>
                <a:cubicBezTo>
                  <a:pt x="271" y="206"/>
                  <a:pt x="270" y="176"/>
                  <a:pt x="270" y="176"/>
                </a:cubicBezTo>
                <a:cubicBezTo>
                  <a:pt x="277" y="182"/>
                  <a:pt x="277" y="166"/>
                  <a:pt x="277" y="163"/>
                </a:cubicBezTo>
                <a:cubicBezTo>
                  <a:pt x="277" y="161"/>
                  <a:pt x="280" y="157"/>
                  <a:pt x="280" y="154"/>
                </a:cubicBezTo>
                <a:cubicBezTo>
                  <a:pt x="280" y="151"/>
                  <a:pt x="282" y="145"/>
                  <a:pt x="286" y="138"/>
                </a:cubicBezTo>
                <a:cubicBezTo>
                  <a:pt x="289" y="132"/>
                  <a:pt x="287" y="125"/>
                  <a:pt x="282" y="124"/>
                </a:cubicBezTo>
                <a:cubicBezTo>
                  <a:pt x="286" y="117"/>
                  <a:pt x="292" y="86"/>
                  <a:pt x="292" y="86"/>
                </a:cubicBezTo>
                <a:cubicBezTo>
                  <a:pt x="295" y="60"/>
                  <a:pt x="279" y="38"/>
                  <a:pt x="265" y="22"/>
                </a:cubicBezTo>
                <a:cubicBezTo>
                  <a:pt x="252" y="6"/>
                  <a:pt x="236" y="6"/>
                  <a:pt x="223" y="11"/>
                </a:cubicBezTo>
                <a:cubicBezTo>
                  <a:pt x="222" y="9"/>
                  <a:pt x="215" y="8"/>
                  <a:pt x="213" y="6"/>
                </a:cubicBezTo>
                <a:cubicBezTo>
                  <a:pt x="211" y="3"/>
                  <a:pt x="199" y="0"/>
                  <a:pt x="194" y="0"/>
                </a:cubicBezTo>
                <a:cubicBezTo>
                  <a:pt x="190" y="0"/>
                  <a:pt x="173" y="3"/>
                  <a:pt x="164" y="5"/>
                </a:cubicBezTo>
                <a:cubicBezTo>
                  <a:pt x="155" y="7"/>
                  <a:pt x="154" y="12"/>
                  <a:pt x="144" y="16"/>
                </a:cubicBezTo>
                <a:cubicBezTo>
                  <a:pt x="134" y="20"/>
                  <a:pt x="125" y="32"/>
                  <a:pt x="125" y="34"/>
                </a:cubicBezTo>
                <a:cubicBezTo>
                  <a:pt x="124" y="36"/>
                  <a:pt x="125" y="28"/>
                  <a:pt x="111" y="53"/>
                </a:cubicBezTo>
                <a:cubicBezTo>
                  <a:pt x="97" y="79"/>
                  <a:pt x="111" y="118"/>
                  <a:pt x="114" y="125"/>
                </a:cubicBezTo>
                <a:cubicBezTo>
                  <a:pt x="111" y="128"/>
                  <a:pt x="114" y="143"/>
                  <a:pt x="114" y="146"/>
                </a:cubicBezTo>
                <a:cubicBezTo>
                  <a:pt x="114" y="149"/>
                  <a:pt x="117" y="160"/>
                  <a:pt x="119" y="162"/>
                </a:cubicBezTo>
                <a:cubicBezTo>
                  <a:pt x="121" y="164"/>
                  <a:pt x="121" y="166"/>
                  <a:pt x="123" y="173"/>
                </a:cubicBezTo>
                <a:cubicBezTo>
                  <a:pt x="125" y="180"/>
                  <a:pt x="130" y="178"/>
                  <a:pt x="130" y="178"/>
                </a:cubicBezTo>
                <a:cubicBezTo>
                  <a:pt x="133" y="182"/>
                  <a:pt x="133" y="182"/>
                  <a:pt x="133" y="182"/>
                </a:cubicBezTo>
                <a:cubicBezTo>
                  <a:pt x="135" y="206"/>
                  <a:pt x="143" y="218"/>
                  <a:pt x="143" y="218"/>
                </a:cubicBezTo>
                <a:cubicBezTo>
                  <a:pt x="145" y="249"/>
                  <a:pt x="145" y="249"/>
                  <a:pt x="145" y="249"/>
                </a:cubicBezTo>
                <a:cubicBezTo>
                  <a:pt x="48" y="262"/>
                  <a:pt x="48" y="262"/>
                  <a:pt x="48" y="262"/>
                </a:cubicBezTo>
                <a:cubicBezTo>
                  <a:pt x="48" y="262"/>
                  <a:pt x="16" y="275"/>
                  <a:pt x="10" y="304"/>
                </a:cubicBezTo>
                <a:cubicBezTo>
                  <a:pt x="3" y="335"/>
                  <a:pt x="0" y="435"/>
                  <a:pt x="0" y="435"/>
                </a:cubicBezTo>
                <a:cubicBezTo>
                  <a:pt x="175" y="435"/>
                  <a:pt x="175" y="435"/>
                  <a:pt x="175" y="435"/>
                </a:cubicBezTo>
                <a:cubicBezTo>
                  <a:pt x="221" y="435"/>
                  <a:pt x="221" y="435"/>
                  <a:pt x="221" y="435"/>
                </a:cubicBezTo>
                <a:cubicBezTo>
                  <a:pt x="396" y="435"/>
                  <a:pt x="396" y="435"/>
                  <a:pt x="396" y="435"/>
                </a:cubicBezTo>
                <a:cubicBezTo>
                  <a:pt x="396" y="435"/>
                  <a:pt x="390" y="334"/>
                  <a:pt x="387" y="304"/>
                </a:cubicBezTo>
                <a:close/>
              </a:path>
            </a:pathLst>
          </a:custGeom>
          <a:solidFill>
            <a:srgbClr val="403B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4" name="Freeform 6"/>
          <p:cNvSpPr>
            <a:spLocks noChangeArrowheads="1"/>
          </p:cNvSpPr>
          <p:nvPr/>
        </p:nvSpPr>
        <p:spPr bwMode="auto">
          <a:xfrm>
            <a:off x="4992688" y="822109"/>
            <a:ext cx="2262187" cy="1506538"/>
          </a:xfrm>
          <a:custGeom>
            <a:avLst/>
            <a:gdLst>
              <a:gd name="T0" fmla="*/ 274 w 543"/>
              <a:gd name="T1" fmla="*/ 0 h 362"/>
              <a:gd name="T2" fmla="*/ 0 w 543"/>
              <a:gd name="T3" fmla="*/ 189 h 362"/>
              <a:gd name="T4" fmla="*/ 38 w 543"/>
              <a:gd name="T5" fmla="*/ 287 h 362"/>
              <a:gd name="T6" fmla="*/ 154 w 543"/>
              <a:gd name="T7" fmla="*/ 269 h 362"/>
              <a:gd name="T8" fmla="*/ 389 w 543"/>
              <a:gd name="T9" fmla="*/ 362 h 362"/>
              <a:gd name="T10" fmla="*/ 434 w 543"/>
              <a:gd name="T11" fmla="*/ 343 h 362"/>
              <a:gd name="T12" fmla="*/ 425 w 543"/>
              <a:gd name="T13" fmla="*/ 299 h 362"/>
              <a:gd name="T14" fmla="*/ 543 w 543"/>
              <a:gd name="T15" fmla="*/ 158 h 362"/>
              <a:gd name="T16" fmla="*/ 274 w 543"/>
              <a:gd name="T17" fmla="*/ 0 h 3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3"/>
              <a:gd name="T28" fmla="*/ 0 h 362"/>
              <a:gd name="T29" fmla="*/ 543 w 543"/>
              <a:gd name="T30" fmla="*/ 362 h 36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3" h="362">
                <a:moveTo>
                  <a:pt x="274" y="0"/>
                </a:moveTo>
                <a:cubicBezTo>
                  <a:pt x="122" y="0"/>
                  <a:pt x="0" y="85"/>
                  <a:pt x="0" y="189"/>
                </a:cubicBezTo>
                <a:cubicBezTo>
                  <a:pt x="0" y="225"/>
                  <a:pt x="14" y="258"/>
                  <a:pt x="38" y="287"/>
                </a:cubicBezTo>
                <a:cubicBezTo>
                  <a:pt x="73" y="275"/>
                  <a:pt x="112" y="269"/>
                  <a:pt x="154" y="269"/>
                </a:cubicBezTo>
                <a:cubicBezTo>
                  <a:pt x="254" y="269"/>
                  <a:pt x="341" y="306"/>
                  <a:pt x="389" y="362"/>
                </a:cubicBezTo>
                <a:cubicBezTo>
                  <a:pt x="405" y="356"/>
                  <a:pt x="420" y="350"/>
                  <a:pt x="434" y="343"/>
                </a:cubicBezTo>
                <a:cubicBezTo>
                  <a:pt x="428" y="329"/>
                  <a:pt x="425" y="314"/>
                  <a:pt x="425" y="299"/>
                </a:cubicBezTo>
                <a:cubicBezTo>
                  <a:pt x="425" y="238"/>
                  <a:pt x="473" y="185"/>
                  <a:pt x="543" y="158"/>
                </a:cubicBezTo>
                <a:cubicBezTo>
                  <a:pt x="522" y="68"/>
                  <a:pt x="409" y="0"/>
                  <a:pt x="274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" name="Freeform 7"/>
          <p:cNvSpPr>
            <a:spLocks noChangeArrowheads="1"/>
          </p:cNvSpPr>
          <p:nvPr/>
        </p:nvSpPr>
        <p:spPr bwMode="auto">
          <a:xfrm>
            <a:off x="5624830" y="2559152"/>
            <a:ext cx="2806700" cy="1595437"/>
          </a:xfrm>
          <a:custGeom>
            <a:avLst/>
            <a:gdLst>
              <a:gd name="T0" fmla="*/ 352 w 674"/>
              <a:gd name="T1" fmla="*/ 0 h 383"/>
              <a:gd name="T2" fmla="*/ 276 w 674"/>
              <a:gd name="T3" fmla="*/ 16 h 383"/>
              <a:gd name="T4" fmla="*/ 278 w 674"/>
              <a:gd name="T5" fmla="*/ 40 h 383"/>
              <a:gd name="T6" fmla="*/ 120 w 674"/>
              <a:gd name="T7" fmla="*/ 213 h 383"/>
              <a:gd name="T8" fmla="*/ 160 w 674"/>
              <a:gd name="T9" fmla="*/ 293 h 383"/>
              <a:gd name="T10" fmla="*/ 27 w 674"/>
              <a:gd name="T11" fmla="*/ 334 h 383"/>
              <a:gd name="T12" fmla="*/ 0 w 674"/>
              <a:gd name="T13" fmla="*/ 333 h 383"/>
              <a:gd name="T14" fmla="*/ 121 w 674"/>
              <a:gd name="T15" fmla="*/ 359 h 383"/>
              <a:gd name="T16" fmla="*/ 224 w 674"/>
              <a:gd name="T17" fmla="*/ 342 h 383"/>
              <a:gd name="T18" fmla="*/ 396 w 674"/>
              <a:gd name="T19" fmla="*/ 383 h 383"/>
              <a:gd name="T20" fmla="*/ 674 w 674"/>
              <a:gd name="T21" fmla="*/ 190 h 383"/>
              <a:gd name="T22" fmla="*/ 562 w 674"/>
              <a:gd name="T23" fmla="*/ 35 h 383"/>
              <a:gd name="T24" fmla="*/ 517 w 674"/>
              <a:gd name="T25" fmla="*/ 40 h 383"/>
              <a:gd name="T26" fmla="*/ 413 w 674"/>
              <a:gd name="T27" fmla="*/ 69 h 383"/>
              <a:gd name="T28" fmla="*/ 370 w 674"/>
              <a:gd name="T29" fmla="*/ 66 h 383"/>
              <a:gd name="T30" fmla="*/ 449 w 674"/>
              <a:gd name="T31" fmla="*/ 35 h 383"/>
              <a:gd name="T32" fmla="*/ 352 w 674"/>
              <a:gd name="T33" fmla="*/ 0 h 38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74"/>
              <a:gd name="T52" fmla="*/ 0 h 383"/>
              <a:gd name="T53" fmla="*/ 674 w 674"/>
              <a:gd name="T54" fmla="*/ 383 h 38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74" h="383">
                <a:moveTo>
                  <a:pt x="352" y="0"/>
                </a:moveTo>
                <a:cubicBezTo>
                  <a:pt x="325" y="3"/>
                  <a:pt x="299" y="8"/>
                  <a:pt x="276" y="16"/>
                </a:cubicBezTo>
                <a:cubicBezTo>
                  <a:pt x="277" y="24"/>
                  <a:pt x="278" y="32"/>
                  <a:pt x="278" y="40"/>
                </a:cubicBezTo>
                <a:cubicBezTo>
                  <a:pt x="278" y="117"/>
                  <a:pt x="213" y="183"/>
                  <a:pt x="120" y="213"/>
                </a:cubicBezTo>
                <a:cubicBezTo>
                  <a:pt x="125" y="242"/>
                  <a:pt x="139" y="269"/>
                  <a:pt x="160" y="293"/>
                </a:cubicBezTo>
                <a:cubicBezTo>
                  <a:pt x="131" y="313"/>
                  <a:pt x="85" y="334"/>
                  <a:pt x="27" y="334"/>
                </a:cubicBezTo>
                <a:cubicBezTo>
                  <a:pt x="18" y="334"/>
                  <a:pt x="10" y="334"/>
                  <a:pt x="0" y="333"/>
                </a:cubicBezTo>
                <a:cubicBezTo>
                  <a:pt x="0" y="333"/>
                  <a:pt x="48" y="359"/>
                  <a:pt x="121" y="359"/>
                </a:cubicBezTo>
                <a:cubicBezTo>
                  <a:pt x="151" y="359"/>
                  <a:pt x="186" y="354"/>
                  <a:pt x="224" y="342"/>
                </a:cubicBezTo>
                <a:cubicBezTo>
                  <a:pt x="271" y="367"/>
                  <a:pt x="331" y="383"/>
                  <a:pt x="396" y="383"/>
                </a:cubicBezTo>
                <a:cubicBezTo>
                  <a:pt x="549" y="383"/>
                  <a:pt x="674" y="297"/>
                  <a:pt x="674" y="190"/>
                </a:cubicBezTo>
                <a:cubicBezTo>
                  <a:pt x="674" y="127"/>
                  <a:pt x="630" y="71"/>
                  <a:pt x="562" y="35"/>
                </a:cubicBezTo>
                <a:cubicBezTo>
                  <a:pt x="547" y="38"/>
                  <a:pt x="533" y="40"/>
                  <a:pt x="517" y="40"/>
                </a:cubicBezTo>
                <a:cubicBezTo>
                  <a:pt x="494" y="64"/>
                  <a:pt x="447" y="69"/>
                  <a:pt x="413" y="69"/>
                </a:cubicBezTo>
                <a:cubicBezTo>
                  <a:pt x="389" y="69"/>
                  <a:pt x="370" y="66"/>
                  <a:pt x="370" y="66"/>
                </a:cubicBezTo>
                <a:cubicBezTo>
                  <a:pt x="417" y="61"/>
                  <a:pt x="439" y="49"/>
                  <a:pt x="449" y="35"/>
                </a:cubicBezTo>
                <a:cubicBezTo>
                  <a:pt x="413" y="29"/>
                  <a:pt x="379" y="17"/>
                  <a:pt x="352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6" name="Freeform 8"/>
          <p:cNvSpPr>
            <a:spLocks noChangeArrowheads="1"/>
          </p:cNvSpPr>
          <p:nvPr/>
        </p:nvSpPr>
        <p:spPr bwMode="auto">
          <a:xfrm>
            <a:off x="4559300" y="2054327"/>
            <a:ext cx="2286000" cy="1744662"/>
          </a:xfrm>
          <a:custGeom>
            <a:avLst/>
            <a:gdLst>
              <a:gd name="T0" fmla="*/ 160 w 549"/>
              <a:gd name="T1" fmla="*/ 0 h 419"/>
              <a:gd name="T2" fmla="*/ 0 w 549"/>
              <a:gd name="T3" fmla="*/ 173 h 419"/>
              <a:gd name="T4" fmla="*/ 183 w 549"/>
              <a:gd name="T5" fmla="*/ 353 h 419"/>
              <a:gd name="T6" fmla="*/ 92 w 549"/>
              <a:gd name="T7" fmla="*/ 416 h 419"/>
              <a:gd name="T8" fmla="*/ 137 w 549"/>
              <a:gd name="T9" fmla="*/ 419 h 419"/>
              <a:gd name="T10" fmla="*/ 257 w 549"/>
              <a:gd name="T11" fmla="*/ 364 h 419"/>
              <a:gd name="T12" fmla="*/ 276 w 549"/>
              <a:gd name="T13" fmla="*/ 364 h 419"/>
              <a:gd name="T14" fmla="*/ 393 w 549"/>
              <a:gd name="T15" fmla="*/ 346 h 419"/>
              <a:gd name="T16" fmla="*/ 391 w 549"/>
              <a:gd name="T17" fmla="*/ 323 h 419"/>
              <a:gd name="T18" fmla="*/ 549 w 549"/>
              <a:gd name="T19" fmla="*/ 149 h 419"/>
              <a:gd name="T20" fmla="*/ 511 w 549"/>
              <a:gd name="T21" fmla="*/ 75 h 419"/>
              <a:gd name="T22" fmla="*/ 396 w 549"/>
              <a:gd name="T23" fmla="*/ 92 h 419"/>
              <a:gd name="T24" fmla="*/ 371 w 549"/>
              <a:gd name="T25" fmla="*/ 92 h 419"/>
              <a:gd name="T26" fmla="*/ 283 w 549"/>
              <a:gd name="T27" fmla="*/ 114 h 419"/>
              <a:gd name="T28" fmla="*/ 243 w 549"/>
              <a:gd name="T29" fmla="*/ 111 h 419"/>
              <a:gd name="T30" fmla="*/ 312 w 549"/>
              <a:gd name="T31" fmla="*/ 83 h 419"/>
              <a:gd name="T32" fmla="*/ 160 w 549"/>
              <a:gd name="T33" fmla="*/ 0 h 4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549"/>
              <a:gd name="T52" fmla="*/ 0 h 419"/>
              <a:gd name="T53" fmla="*/ 549 w 549"/>
              <a:gd name="T54" fmla="*/ 419 h 41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549" h="419">
                <a:moveTo>
                  <a:pt x="160" y="0"/>
                </a:moveTo>
                <a:cubicBezTo>
                  <a:pt x="66" y="30"/>
                  <a:pt x="0" y="96"/>
                  <a:pt x="0" y="173"/>
                </a:cubicBezTo>
                <a:cubicBezTo>
                  <a:pt x="0" y="256"/>
                  <a:pt x="77" y="327"/>
                  <a:pt x="183" y="353"/>
                </a:cubicBezTo>
                <a:cubicBezTo>
                  <a:pt x="181" y="377"/>
                  <a:pt x="163" y="407"/>
                  <a:pt x="92" y="416"/>
                </a:cubicBezTo>
                <a:cubicBezTo>
                  <a:pt x="92" y="416"/>
                  <a:pt x="112" y="419"/>
                  <a:pt x="137" y="419"/>
                </a:cubicBezTo>
                <a:cubicBezTo>
                  <a:pt x="180" y="419"/>
                  <a:pt x="240" y="410"/>
                  <a:pt x="257" y="364"/>
                </a:cubicBezTo>
                <a:cubicBezTo>
                  <a:pt x="263" y="364"/>
                  <a:pt x="269" y="364"/>
                  <a:pt x="276" y="364"/>
                </a:cubicBezTo>
                <a:cubicBezTo>
                  <a:pt x="317" y="364"/>
                  <a:pt x="357" y="358"/>
                  <a:pt x="393" y="346"/>
                </a:cubicBezTo>
                <a:cubicBezTo>
                  <a:pt x="391" y="339"/>
                  <a:pt x="391" y="331"/>
                  <a:pt x="391" y="323"/>
                </a:cubicBezTo>
                <a:cubicBezTo>
                  <a:pt x="391" y="246"/>
                  <a:pt x="455" y="180"/>
                  <a:pt x="549" y="149"/>
                </a:cubicBezTo>
                <a:cubicBezTo>
                  <a:pt x="544" y="122"/>
                  <a:pt x="531" y="97"/>
                  <a:pt x="511" y="75"/>
                </a:cubicBezTo>
                <a:cubicBezTo>
                  <a:pt x="476" y="86"/>
                  <a:pt x="437" y="92"/>
                  <a:pt x="396" y="92"/>
                </a:cubicBezTo>
                <a:cubicBezTo>
                  <a:pt x="387" y="92"/>
                  <a:pt x="379" y="92"/>
                  <a:pt x="371" y="92"/>
                </a:cubicBezTo>
                <a:cubicBezTo>
                  <a:pt x="347" y="110"/>
                  <a:pt x="311" y="114"/>
                  <a:pt x="283" y="114"/>
                </a:cubicBezTo>
                <a:cubicBezTo>
                  <a:pt x="260" y="114"/>
                  <a:pt x="243" y="111"/>
                  <a:pt x="243" y="111"/>
                </a:cubicBezTo>
                <a:cubicBezTo>
                  <a:pt x="279" y="107"/>
                  <a:pt x="300" y="96"/>
                  <a:pt x="312" y="83"/>
                </a:cubicBezTo>
                <a:cubicBezTo>
                  <a:pt x="248" y="69"/>
                  <a:pt x="194" y="39"/>
                  <a:pt x="160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7" name="Freeform 9"/>
          <p:cNvSpPr>
            <a:spLocks noChangeArrowheads="1"/>
          </p:cNvSpPr>
          <p:nvPr/>
        </p:nvSpPr>
        <p:spPr bwMode="auto">
          <a:xfrm>
            <a:off x="5151438" y="1941297"/>
            <a:ext cx="1462087" cy="549275"/>
          </a:xfrm>
          <a:custGeom>
            <a:avLst/>
            <a:gdLst>
              <a:gd name="T0" fmla="*/ 116 w 351"/>
              <a:gd name="T1" fmla="*/ 0 h 132"/>
              <a:gd name="T2" fmla="*/ 0 w 351"/>
              <a:gd name="T3" fmla="*/ 18 h 132"/>
              <a:gd name="T4" fmla="*/ 152 w 351"/>
              <a:gd name="T5" fmla="*/ 101 h 132"/>
              <a:gd name="T6" fmla="*/ 83 w 351"/>
              <a:gd name="T7" fmla="*/ 129 h 132"/>
              <a:gd name="T8" fmla="*/ 123 w 351"/>
              <a:gd name="T9" fmla="*/ 132 h 132"/>
              <a:gd name="T10" fmla="*/ 211 w 351"/>
              <a:gd name="T11" fmla="*/ 110 h 132"/>
              <a:gd name="T12" fmla="*/ 236 w 351"/>
              <a:gd name="T13" fmla="*/ 110 h 132"/>
              <a:gd name="T14" fmla="*/ 351 w 351"/>
              <a:gd name="T15" fmla="*/ 93 h 132"/>
              <a:gd name="T16" fmla="*/ 116 w 351"/>
              <a:gd name="T17" fmla="*/ 0 h 1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51"/>
              <a:gd name="T28" fmla="*/ 0 h 132"/>
              <a:gd name="T29" fmla="*/ 351 w 351"/>
              <a:gd name="T30" fmla="*/ 132 h 13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51" h="132">
                <a:moveTo>
                  <a:pt x="116" y="0"/>
                </a:moveTo>
                <a:cubicBezTo>
                  <a:pt x="74" y="0"/>
                  <a:pt x="35" y="6"/>
                  <a:pt x="0" y="18"/>
                </a:cubicBezTo>
                <a:cubicBezTo>
                  <a:pt x="34" y="57"/>
                  <a:pt x="88" y="87"/>
                  <a:pt x="152" y="101"/>
                </a:cubicBezTo>
                <a:cubicBezTo>
                  <a:pt x="140" y="114"/>
                  <a:pt x="119" y="125"/>
                  <a:pt x="83" y="129"/>
                </a:cubicBezTo>
                <a:cubicBezTo>
                  <a:pt x="83" y="129"/>
                  <a:pt x="100" y="132"/>
                  <a:pt x="123" y="132"/>
                </a:cubicBezTo>
                <a:cubicBezTo>
                  <a:pt x="151" y="132"/>
                  <a:pt x="187" y="128"/>
                  <a:pt x="211" y="110"/>
                </a:cubicBezTo>
                <a:cubicBezTo>
                  <a:pt x="219" y="110"/>
                  <a:pt x="227" y="110"/>
                  <a:pt x="236" y="110"/>
                </a:cubicBezTo>
                <a:cubicBezTo>
                  <a:pt x="277" y="110"/>
                  <a:pt x="316" y="104"/>
                  <a:pt x="351" y="93"/>
                </a:cubicBezTo>
                <a:cubicBezTo>
                  <a:pt x="303" y="37"/>
                  <a:pt x="216" y="0"/>
                  <a:pt x="116" y="0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8" name="Freeform 10"/>
          <p:cNvSpPr>
            <a:spLocks noChangeArrowheads="1"/>
          </p:cNvSpPr>
          <p:nvPr/>
        </p:nvSpPr>
        <p:spPr bwMode="auto">
          <a:xfrm>
            <a:off x="6113463" y="2638209"/>
            <a:ext cx="666750" cy="819150"/>
          </a:xfrm>
          <a:custGeom>
            <a:avLst/>
            <a:gdLst>
              <a:gd name="T0" fmla="*/ 158 w 160"/>
              <a:gd name="T1" fmla="*/ 0 h 197"/>
              <a:gd name="T2" fmla="*/ 0 w 160"/>
              <a:gd name="T3" fmla="*/ 174 h 197"/>
              <a:gd name="T4" fmla="*/ 2 w 160"/>
              <a:gd name="T5" fmla="*/ 197 h 197"/>
              <a:gd name="T6" fmla="*/ 160 w 160"/>
              <a:gd name="T7" fmla="*/ 24 h 197"/>
              <a:gd name="T8" fmla="*/ 158 w 160"/>
              <a:gd name="T9" fmla="*/ 0 h 1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0"/>
              <a:gd name="T16" fmla="*/ 0 h 197"/>
              <a:gd name="T17" fmla="*/ 160 w 160"/>
              <a:gd name="T18" fmla="*/ 197 h 1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0" h="197">
                <a:moveTo>
                  <a:pt x="158" y="0"/>
                </a:moveTo>
                <a:cubicBezTo>
                  <a:pt x="64" y="31"/>
                  <a:pt x="0" y="97"/>
                  <a:pt x="0" y="174"/>
                </a:cubicBezTo>
                <a:cubicBezTo>
                  <a:pt x="0" y="182"/>
                  <a:pt x="0" y="190"/>
                  <a:pt x="2" y="197"/>
                </a:cubicBezTo>
                <a:cubicBezTo>
                  <a:pt x="95" y="167"/>
                  <a:pt x="160" y="101"/>
                  <a:pt x="160" y="24"/>
                </a:cubicBezTo>
                <a:cubicBezTo>
                  <a:pt x="160" y="16"/>
                  <a:pt x="159" y="8"/>
                  <a:pt x="158" y="0"/>
                </a:cubicBezTo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9" name="Freeform 11"/>
          <p:cNvSpPr>
            <a:spLocks noChangeArrowheads="1"/>
          </p:cNvSpPr>
          <p:nvPr/>
        </p:nvSpPr>
        <p:spPr bwMode="auto">
          <a:xfrm>
            <a:off x="6800850" y="1390752"/>
            <a:ext cx="1892300" cy="1323975"/>
          </a:xfrm>
          <a:custGeom>
            <a:avLst/>
            <a:gdLst>
              <a:gd name="T0" fmla="*/ 223 w 454"/>
              <a:gd name="T1" fmla="*/ 0 h 318"/>
              <a:gd name="T2" fmla="*/ 109 w 454"/>
              <a:gd name="T3" fmla="*/ 21 h 318"/>
              <a:gd name="T4" fmla="*/ 113 w 454"/>
              <a:gd name="T5" fmla="*/ 52 h 318"/>
              <a:gd name="T6" fmla="*/ 0 w 454"/>
              <a:gd name="T7" fmla="*/ 206 h 318"/>
              <a:gd name="T8" fmla="*/ 69 w 454"/>
              <a:gd name="T9" fmla="*/ 283 h 318"/>
              <a:gd name="T10" fmla="*/ 113 w 454"/>
              <a:gd name="T11" fmla="*/ 280 h 318"/>
              <a:gd name="T12" fmla="*/ 279 w 454"/>
              <a:gd name="T13" fmla="*/ 318 h 318"/>
              <a:gd name="T14" fmla="*/ 454 w 454"/>
              <a:gd name="T15" fmla="*/ 162 h 318"/>
              <a:gd name="T16" fmla="*/ 223 w 454"/>
              <a:gd name="T17" fmla="*/ 0 h 31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54"/>
              <a:gd name="T28" fmla="*/ 0 h 318"/>
              <a:gd name="T29" fmla="*/ 454 w 454"/>
              <a:gd name="T30" fmla="*/ 318 h 31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54" h="318">
                <a:moveTo>
                  <a:pt x="223" y="0"/>
                </a:moveTo>
                <a:cubicBezTo>
                  <a:pt x="181" y="0"/>
                  <a:pt x="143" y="8"/>
                  <a:pt x="109" y="21"/>
                </a:cubicBezTo>
                <a:cubicBezTo>
                  <a:pt x="112" y="31"/>
                  <a:pt x="113" y="42"/>
                  <a:pt x="113" y="52"/>
                </a:cubicBezTo>
                <a:cubicBezTo>
                  <a:pt x="113" y="116"/>
                  <a:pt x="69" y="172"/>
                  <a:pt x="0" y="206"/>
                </a:cubicBezTo>
                <a:cubicBezTo>
                  <a:pt x="12" y="236"/>
                  <a:pt x="36" y="262"/>
                  <a:pt x="69" y="283"/>
                </a:cubicBezTo>
                <a:cubicBezTo>
                  <a:pt x="83" y="281"/>
                  <a:pt x="98" y="280"/>
                  <a:pt x="113" y="280"/>
                </a:cubicBezTo>
                <a:cubicBezTo>
                  <a:pt x="175" y="280"/>
                  <a:pt x="232" y="294"/>
                  <a:pt x="279" y="318"/>
                </a:cubicBezTo>
                <a:cubicBezTo>
                  <a:pt x="380" y="301"/>
                  <a:pt x="454" y="237"/>
                  <a:pt x="454" y="162"/>
                </a:cubicBezTo>
                <a:cubicBezTo>
                  <a:pt x="454" y="72"/>
                  <a:pt x="350" y="0"/>
                  <a:pt x="223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0" name="Freeform 12"/>
          <p:cNvSpPr>
            <a:spLocks noChangeArrowheads="1"/>
          </p:cNvSpPr>
          <p:nvPr/>
        </p:nvSpPr>
        <p:spPr bwMode="auto">
          <a:xfrm>
            <a:off x="6764338" y="1479334"/>
            <a:ext cx="508000" cy="771525"/>
          </a:xfrm>
          <a:custGeom>
            <a:avLst/>
            <a:gdLst>
              <a:gd name="T0" fmla="*/ 118 w 122"/>
              <a:gd name="T1" fmla="*/ 0 h 185"/>
              <a:gd name="T2" fmla="*/ 0 w 122"/>
              <a:gd name="T3" fmla="*/ 141 h 185"/>
              <a:gd name="T4" fmla="*/ 9 w 122"/>
              <a:gd name="T5" fmla="*/ 185 h 185"/>
              <a:gd name="T6" fmla="*/ 122 w 122"/>
              <a:gd name="T7" fmla="*/ 31 h 185"/>
              <a:gd name="T8" fmla="*/ 118 w 122"/>
              <a:gd name="T9" fmla="*/ 0 h 1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2"/>
              <a:gd name="T16" fmla="*/ 0 h 185"/>
              <a:gd name="T17" fmla="*/ 122 w 122"/>
              <a:gd name="T18" fmla="*/ 185 h 18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2" h="185">
                <a:moveTo>
                  <a:pt x="118" y="0"/>
                </a:moveTo>
                <a:cubicBezTo>
                  <a:pt x="48" y="27"/>
                  <a:pt x="0" y="80"/>
                  <a:pt x="0" y="141"/>
                </a:cubicBezTo>
                <a:cubicBezTo>
                  <a:pt x="0" y="156"/>
                  <a:pt x="3" y="171"/>
                  <a:pt x="9" y="185"/>
                </a:cubicBezTo>
                <a:cubicBezTo>
                  <a:pt x="78" y="151"/>
                  <a:pt x="122" y="95"/>
                  <a:pt x="122" y="31"/>
                </a:cubicBezTo>
                <a:cubicBezTo>
                  <a:pt x="122" y="21"/>
                  <a:pt x="121" y="10"/>
                  <a:pt x="118" y="0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1" name="Freeform 13"/>
          <p:cNvSpPr>
            <a:spLocks noChangeArrowheads="1"/>
          </p:cNvSpPr>
          <p:nvPr/>
        </p:nvSpPr>
        <p:spPr bwMode="auto">
          <a:xfrm>
            <a:off x="7088188" y="2558834"/>
            <a:ext cx="874712" cy="298450"/>
          </a:xfrm>
          <a:custGeom>
            <a:avLst/>
            <a:gdLst>
              <a:gd name="T0" fmla="*/ 44 w 210"/>
              <a:gd name="T1" fmla="*/ 0 h 72"/>
              <a:gd name="T2" fmla="*/ 0 w 210"/>
              <a:gd name="T3" fmla="*/ 3 h 72"/>
              <a:gd name="T4" fmla="*/ 97 w 210"/>
              <a:gd name="T5" fmla="*/ 38 h 72"/>
              <a:gd name="T6" fmla="*/ 18 w 210"/>
              <a:gd name="T7" fmla="*/ 69 h 72"/>
              <a:gd name="T8" fmla="*/ 61 w 210"/>
              <a:gd name="T9" fmla="*/ 72 h 72"/>
              <a:gd name="T10" fmla="*/ 165 w 210"/>
              <a:gd name="T11" fmla="*/ 43 h 72"/>
              <a:gd name="T12" fmla="*/ 210 w 210"/>
              <a:gd name="T13" fmla="*/ 38 h 72"/>
              <a:gd name="T14" fmla="*/ 44 w 210"/>
              <a:gd name="T15" fmla="*/ 0 h 7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0"/>
              <a:gd name="T25" fmla="*/ 0 h 72"/>
              <a:gd name="T26" fmla="*/ 210 w 210"/>
              <a:gd name="T27" fmla="*/ 72 h 7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0" h="72">
                <a:moveTo>
                  <a:pt x="44" y="0"/>
                </a:moveTo>
                <a:cubicBezTo>
                  <a:pt x="29" y="0"/>
                  <a:pt x="14" y="1"/>
                  <a:pt x="0" y="3"/>
                </a:cubicBezTo>
                <a:cubicBezTo>
                  <a:pt x="27" y="20"/>
                  <a:pt x="61" y="32"/>
                  <a:pt x="97" y="38"/>
                </a:cubicBezTo>
                <a:cubicBezTo>
                  <a:pt x="87" y="52"/>
                  <a:pt x="65" y="64"/>
                  <a:pt x="18" y="69"/>
                </a:cubicBezTo>
                <a:cubicBezTo>
                  <a:pt x="18" y="69"/>
                  <a:pt x="37" y="72"/>
                  <a:pt x="61" y="72"/>
                </a:cubicBezTo>
                <a:cubicBezTo>
                  <a:pt x="95" y="72"/>
                  <a:pt x="142" y="67"/>
                  <a:pt x="165" y="43"/>
                </a:cubicBezTo>
                <a:cubicBezTo>
                  <a:pt x="181" y="43"/>
                  <a:pt x="195" y="41"/>
                  <a:pt x="210" y="38"/>
                </a:cubicBezTo>
                <a:cubicBezTo>
                  <a:pt x="163" y="14"/>
                  <a:pt x="106" y="0"/>
                  <a:pt x="44" y="0"/>
                </a:cubicBezTo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12" name="TextBox 231"/>
          <p:cNvSpPr>
            <a:spLocks noChangeArrowheads="1"/>
          </p:cNvSpPr>
          <p:nvPr/>
        </p:nvSpPr>
        <p:spPr bwMode="auto">
          <a:xfrm>
            <a:off x="5201920" y="1297940"/>
            <a:ext cx="1843405" cy="337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zh-CN" altLang="en-US" sz="1600" dirty="0"/>
              <a:t>家长社会观念误区</a:t>
            </a:r>
            <a:endParaRPr lang="zh-CN" altLang="en-US" sz="1600" dirty="0"/>
          </a:p>
        </p:txBody>
      </p:sp>
      <p:sp>
        <p:nvSpPr>
          <p:cNvPr id="14" name="直接连接符 13"/>
          <p:cNvSpPr>
            <a:spLocks noChangeShapeType="1"/>
          </p:cNvSpPr>
          <p:nvPr/>
        </p:nvSpPr>
        <p:spPr bwMode="auto">
          <a:xfrm>
            <a:off x="5480050" y="1684757"/>
            <a:ext cx="1320800" cy="0"/>
          </a:xfrm>
          <a:prstGeom prst="line">
            <a:avLst/>
          </a:prstGeom>
          <a:noFill/>
          <a:ln w="9525" cap="flat" cmpd="sng">
            <a:solidFill>
              <a:schemeClr val="bg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5" name="TextBox 240"/>
          <p:cNvSpPr>
            <a:spLocks noChangeArrowheads="1"/>
          </p:cNvSpPr>
          <p:nvPr/>
        </p:nvSpPr>
        <p:spPr bwMode="auto">
          <a:xfrm>
            <a:off x="6780530" y="1941195"/>
            <a:ext cx="198056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zh-CN" altLang="en-US" sz="1400"/>
              <a:t>城乡幼教质量差距</a:t>
            </a:r>
            <a:endParaRPr lang="zh-CN" altLang="en-US" sz="1400"/>
          </a:p>
        </p:txBody>
      </p:sp>
      <p:sp>
        <p:nvSpPr>
          <p:cNvPr id="17" name="直接连接符 16"/>
          <p:cNvSpPr>
            <a:spLocks noChangeShapeType="1"/>
          </p:cNvSpPr>
          <p:nvPr/>
        </p:nvSpPr>
        <p:spPr bwMode="auto">
          <a:xfrm>
            <a:off x="7110413" y="2215299"/>
            <a:ext cx="1320800" cy="0"/>
          </a:xfrm>
          <a:prstGeom prst="line">
            <a:avLst/>
          </a:prstGeom>
          <a:noFill/>
          <a:ln w="9525" cap="flat" cmpd="sng">
            <a:solidFill>
              <a:schemeClr val="bg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18" name="TextBox 243"/>
          <p:cNvSpPr>
            <a:spLocks noChangeArrowheads="1"/>
          </p:cNvSpPr>
          <p:nvPr/>
        </p:nvSpPr>
        <p:spPr bwMode="auto">
          <a:xfrm>
            <a:off x="4883468" y="2559152"/>
            <a:ext cx="1539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en-US" altLang="zh-CN"/>
              <a:t>“</a:t>
            </a:r>
            <a:r>
              <a:rPr lang="zh-CN" altLang="en-US"/>
              <a:t>小学化</a:t>
            </a:r>
            <a:r>
              <a:rPr lang="en-US" altLang="zh-CN"/>
              <a:t>”</a:t>
            </a:r>
            <a:endParaRPr lang="en-US" altLang="zh-CN"/>
          </a:p>
        </p:txBody>
      </p:sp>
      <p:sp>
        <p:nvSpPr>
          <p:cNvPr id="20" name="直接连接符 19"/>
          <p:cNvSpPr>
            <a:spLocks noChangeShapeType="1"/>
          </p:cNvSpPr>
          <p:nvPr/>
        </p:nvSpPr>
        <p:spPr bwMode="auto">
          <a:xfrm>
            <a:off x="4993005" y="2926817"/>
            <a:ext cx="1320800" cy="0"/>
          </a:xfrm>
          <a:prstGeom prst="line">
            <a:avLst/>
          </a:prstGeom>
          <a:noFill/>
          <a:ln w="9525" cap="flat" cmpd="sng">
            <a:solidFill>
              <a:schemeClr val="bg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1" name="TextBox 246"/>
          <p:cNvSpPr>
            <a:spLocks noChangeArrowheads="1"/>
          </p:cNvSpPr>
          <p:nvPr/>
        </p:nvSpPr>
        <p:spPr bwMode="auto">
          <a:xfrm>
            <a:off x="6409055" y="3192780"/>
            <a:ext cx="170942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/>
            <a:r>
              <a:rPr lang="zh-CN" altLang="en-US"/>
              <a:t>教师水平偏低</a:t>
            </a:r>
            <a:endParaRPr lang="zh-CN" altLang="en-US"/>
          </a:p>
        </p:txBody>
      </p:sp>
      <p:sp>
        <p:nvSpPr>
          <p:cNvPr id="23" name="直接连接符 22"/>
          <p:cNvSpPr>
            <a:spLocks noChangeShapeType="1"/>
          </p:cNvSpPr>
          <p:nvPr/>
        </p:nvSpPr>
        <p:spPr bwMode="auto">
          <a:xfrm>
            <a:off x="6693535" y="3559912"/>
            <a:ext cx="1320800" cy="1587"/>
          </a:xfrm>
          <a:prstGeom prst="line">
            <a:avLst/>
          </a:prstGeom>
          <a:noFill/>
          <a:ln w="9525" cap="flat" cmpd="sng">
            <a:solidFill>
              <a:schemeClr val="bg1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/>
      <p:bldP spid="14" grpId="0" bldLvl="0" animBg="1"/>
      <p:bldP spid="15" grpId="0"/>
      <p:bldP spid="17" grpId="0" bldLvl="0" animBg="1"/>
      <p:bldP spid="18" grpId="0"/>
      <p:bldP spid="20" grpId="0" bldLvl="0" animBg="1"/>
      <p:bldP spid="21" grpId="0"/>
      <p:bldP spid="23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1174750" y="1883410"/>
            <a:ext cx="863536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50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+mn-ea"/>
              </a:rPr>
              <a:t>《</a:t>
            </a:r>
            <a:r>
              <a:rPr lang="zh-CN" altLang="en-US" sz="50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+mn-ea"/>
              </a:rPr>
              <a:t>指南》融入一日生活</a:t>
            </a:r>
            <a:endParaRPr lang="zh-CN" altLang="en-US" sz="50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295" y="2571750"/>
            <a:ext cx="5403850" cy="742315"/>
          </a:xfrm>
          <a:prstGeom prst="rect">
            <a:avLst/>
          </a:prstGeom>
        </p:spPr>
      </p:pic>
      <p:sp>
        <p:nvSpPr>
          <p:cNvPr id="41" name="五角星 40"/>
          <p:cNvSpPr/>
          <p:nvPr/>
        </p:nvSpPr>
        <p:spPr>
          <a:xfrm rot="19903756">
            <a:off x="778865" y="2253336"/>
            <a:ext cx="792273" cy="79227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五角星 41"/>
          <p:cNvSpPr/>
          <p:nvPr/>
        </p:nvSpPr>
        <p:spPr>
          <a:xfrm rot="21380687">
            <a:off x="1082934" y="3588714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五角星 42"/>
          <p:cNvSpPr/>
          <p:nvPr/>
        </p:nvSpPr>
        <p:spPr>
          <a:xfrm rot="19938392">
            <a:off x="2502562" y="3526712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五角星 43"/>
          <p:cNvSpPr/>
          <p:nvPr/>
        </p:nvSpPr>
        <p:spPr>
          <a:xfrm rot="19938392">
            <a:off x="1838245" y="3176261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角星 44"/>
          <p:cNvSpPr/>
          <p:nvPr/>
        </p:nvSpPr>
        <p:spPr>
          <a:xfrm rot="19967404">
            <a:off x="7226638" y="3099693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五角星 45"/>
          <p:cNvSpPr/>
          <p:nvPr/>
        </p:nvSpPr>
        <p:spPr>
          <a:xfrm>
            <a:off x="6343247" y="3487531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8122729" y="3484610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8636173" y="3727953"/>
            <a:ext cx="93172" cy="9317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五角星 50"/>
          <p:cNvSpPr/>
          <p:nvPr/>
        </p:nvSpPr>
        <p:spPr>
          <a:xfrm rot="19922997">
            <a:off x="8316952" y="3102505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36" y="1684365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082925" y="3127375"/>
            <a:ext cx="49904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/>
              <a:t>*</a:t>
            </a:r>
            <a:r>
              <a:rPr lang="zh-CN" altLang="en-US" sz="1400"/>
              <a:t>一日生活的内容即使幼儿在园的全部生活。</a:t>
            </a:r>
            <a:endParaRPr lang="zh-CN" altLang="en-US" sz="1400"/>
          </a:p>
        </p:txBody>
      </p:sp>
    </p:spTree>
  </p:cSld>
  <p:clrMapOvr>
    <a:masterClrMapping/>
  </p:clrMapOvr>
  <p:transition spd="slow" advTm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9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1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3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5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bldLvl="0" animBg="1"/>
          <p:bldP spid="41" grpId="1" bldLvl="0" animBg="1"/>
          <p:bldP spid="42" grpId="0" bldLvl="0" animBg="1"/>
          <p:bldP spid="42" grpId="1" bldLvl="0" animBg="1"/>
          <p:bldP spid="43" grpId="0" bldLvl="0" animBg="1"/>
          <p:bldP spid="43" grpId="1" bldLvl="0" animBg="1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 bldLvl="0" animBg="1"/>
          <p:bldP spid="47" grpId="0" bldLvl="0" animBg="1"/>
          <p:bldP spid="47" grpId="1" bldLvl="0" animBg="1"/>
          <p:bldP spid="48" grpId="0" bldLvl="0" animBg="1"/>
          <p:bldP spid="51" grpId="0" bldLvl="0" animBg="1"/>
          <p:bldP spid="51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9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1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3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5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bldLvl="0" animBg="1"/>
          <p:bldP spid="41" grpId="1" bldLvl="0" animBg="1"/>
          <p:bldP spid="42" grpId="0" bldLvl="0" animBg="1"/>
          <p:bldP spid="42" grpId="1" bldLvl="0" animBg="1"/>
          <p:bldP spid="43" grpId="0" bldLvl="0" animBg="1"/>
          <p:bldP spid="43" grpId="1" bldLvl="0" animBg="1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 bldLvl="0" animBg="1"/>
          <p:bldP spid="47" grpId="0" bldLvl="0" animBg="1"/>
          <p:bldP spid="47" grpId="1" bldLvl="0" animBg="1"/>
          <p:bldP spid="48" grpId="0" bldLvl="0" animBg="1"/>
          <p:bldP spid="51" grpId="0" bldLvl="0" animBg="1"/>
          <p:bldP spid="51" grpId="1" bldLvl="0" animBg="1"/>
        </p:bldLst>
      </p:timing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03445" y="2666365"/>
            <a:ext cx="3586480" cy="349250"/>
          </a:xfrm>
        </p:spPr>
        <p:txBody>
          <a:bodyPr/>
          <a:p>
            <a:r>
              <a:rPr lang="zh-CN" altLang="en-US" sz="1800">
                <a:solidFill>
                  <a:schemeClr val="tx1"/>
                </a:solidFill>
              </a:rPr>
              <a:t>学习、生活、发展三位一体，乃是幼儿学习最大的独特之处。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10285" y="962660"/>
            <a:ext cx="39579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幼儿有强烈探索环境和周围一切的本能，这种生命的冲动促使幼儿从</a:t>
            </a:r>
            <a:r>
              <a:rPr lang="zh-CN" altLang="en-US">
                <a:solidFill>
                  <a:srgbClr val="FF0000"/>
                </a:solidFill>
              </a:rPr>
              <a:t>生活</a:t>
            </a:r>
            <a:r>
              <a:rPr lang="zh-CN" altLang="en-US"/>
              <a:t>中学习并发展自我。</a:t>
            </a:r>
            <a:r>
              <a:rPr lang="en-US" altLang="zh-CN"/>
              <a:t>——</a:t>
            </a:r>
            <a:r>
              <a:rPr lang="zh-CN" altLang="en-US"/>
              <a:t>蒙台梭利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1069975" y="4144010"/>
            <a:ext cx="389826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cs typeface="+mj-cs"/>
              </a:defRPr>
            </a:lvl1pPr>
          </a:lstStyle>
          <a:p>
            <a:r>
              <a:rPr lang="zh-CN" altLang="en-US" sz="1800">
                <a:solidFill>
                  <a:schemeClr val="tx1"/>
                </a:solidFill>
              </a:rPr>
              <a:t>任何依靠教科书来教授幼儿知识的教育，都是违背</a:t>
            </a:r>
            <a:r>
              <a:rPr lang="zh-CN" altLang="en-US" sz="1800">
                <a:solidFill>
                  <a:srgbClr val="FF0000"/>
                </a:solidFill>
              </a:rPr>
              <a:t>幼儿学习特点</a:t>
            </a:r>
            <a:r>
              <a:rPr lang="zh-CN" altLang="en-US" sz="1800">
                <a:solidFill>
                  <a:schemeClr val="tx1"/>
                </a:solidFill>
              </a:rPr>
              <a:t>和幼儿教育规律的。</a:t>
            </a:r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0" name="圆角矩形 1"/>
          <p:cNvSpPr>
            <a:spLocks noChangeAspect="1" noChangeArrowheads="1"/>
          </p:cNvSpPr>
          <p:nvPr/>
        </p:nvSpPr>
        <p:spPr bwMode="auto">
          <a:xfrm>
            <a:off x="5336285" y="877441"/>
            <a:ext cx="2543174" cy="1500632"/>
          </a:xfrm>
          <a:prstGeom prst="roundRect">
            <a:avLst>
              <a:gd name="adj" fmla="val 4587"/>
            </a:avLst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>
                <a:lumMod val="50000"/>
              </a:schemeClr>
            </a:solidFill>
          </a:ln>
        </p:spPr>
        <p:txBody>
          <a:bodyPr lIns="68580" tIns="34290" rIns="68580" bIns="34290" anchor="ctr"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1" name="圆角矩形 6"/>
          <p:cNvSpPr>
            <a:spLocks noChangeArrowheads="1"/>
          </p:cNvSpPr>
          <p:nvPr/>
        </p:nvSpPr>
        <p:spPr bwMode="auto">
          <a:xfrm>
            <a:off x="1532000" y="2090926"/>
            <a:ext cx="2543174" cy="1500632"/>
          </a:xfrm>
          <a:prstGeom prst="roundRect">
            <a:avLst>
              <a:gd name="adj" fmla="val 5268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>
                <a:lumMod val="50000"/>
              </a:schemeClr>
            </a:solidFill>
          </a:ln>
        </p:spPr>
        <p:txBody>
          <a:bodyPr lIns="68580" tIns="34290" rIns="68580" bIns="34290" anchor="ctr"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5" name="圆角矩形 6"/>
          <p:cNvSpPr>
            <a:spLocks noChangeArrowheads="1"/>
          </p:cNvSpPr>
          <p:nvPr/>
        </p:nvSpPr>
        <p:spPr bwMode="auto">
          <a:xfrm>
            <a:off x="5336285" y="3303776"/>
            <a:ext cx="2543174" cy="1500632"/>
          </a:xfrm>
          <a:prstGeom prst="roundRect">
            <a:avLst>
              <a:gd name="adj" fmla="val 5268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bg1">
                <a:lumMod val="50000"/>
              </a:schemeClr>
            </a:solidFill>
          </a:ln>
        </p:spPr>
        <p:txBody>
          <a:bodyPr lIns="68580" tIns="34290" rIns="68580" bIns="34290" anchor="ctr"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8335" y="214630"/>
            <a:ext cx="4356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一日生活的内容即幼儿在园的全部生活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 autoUpdateAnimBg="0"/>
      <p:bldP spid="31" grpId="0" bldLvl="0" animBg="1" autoUpdateAnimBg="0"/>
      <p:bldP spid="5" grpId="0" bldLvl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五大领域内容在幼儿一日生活中的体现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012950" y="4914265"/>
            <a:ext cx="73914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/>
              <a:t>学习、生活、发展三位一体，是幼儿学习最大的独特之处，是与中小学生的学习不同的地方。</a:t>
            </a:r>
            <a:endParaRPr lang="zh-CN" altLang="en-US" sz="1000"/>
          </a:p>
        </p:txBody>
      </p:sp>
      <p:sp>
        <p:nvSpPr>
          <p:cNvPr id="4" name="圆角矩形 3"/>
          <p:cNvSpPr/>
          <p:nvPr/>
        </p:nvSpPr>
        <p:spPr>
          <a:xfrm>
            <a:off x="687070" y="807720"/>
            <a:ext cx="2075180" cy="504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入园、离园环节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891155" y="829310"/>
            <a:ext cx="53092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/>
              <a:t>健康领域</a:t>
            </a:r>
            <a:r>
              <a:rPr lang="en-US" altLang="zh-CN" sz="1200" b="1"/>
              <a:t>: </a:t>
            </a:r>
            <a:r>
              <a:rPr lang="zh-CN" altLang="en-US" sz="1200"/>
              <a:t>情绪安定愉快，具有基本的生活自理能力等。</a:t>
            </a:r>
            <a:endParaRPr lang="zh-CN" altLang="en-US" sz="1200"/>
          </a:p>
          <a:p>
            <a:r>
              <a:rPr lang="zh-CN" altLang="en-US" sz="1200" b="1"/>
              <a:t>社会领域</a:t>
            </a:r>
            <a:r>
              <a:rPr lang="zh-CN" altLang="en-US" sz="1200"/>
              <a:t>：愿意与人交往，喜欢并适应群体生活，具有初步的归属感等。</a:t>
            </a:r>
            <a:endParaRPr lang="zh-CN" altLang="en-US" sz="1200"/>
          </a:p>
        </p:txBody>
      </p:sp>
      <p:sp>
        <p:nvSpPr>
          <p:cNvPr id="6" name="圆角矩形 5"/>
          <p:cNvSpPr/>
          <p:nvPr/>
        </p:nvSpPr>
        <p:spPr>
          <a:xfrm>
            <a:off x="687070" y="1516380"/>
            <a:ext cx="2075180" cy="7448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餐点、饮水、如厕、盥洗、午睡等</a:t>
            </a:r>
            <a:endParaRPr lang="zh-CN" altLang="en-US" sz="1600"/>
          </a:p>
        </p:txBody>
      </p:sp>
      <p:sp>
        <p:nvSpPr>
          <p:cNvPr id="7" name="文本框 6"/>
          <p:cNvSpPr txBox="1"/>
          <p:nvPr/>
        </p:nvSpPr>
        <p:spPr>
          <a:xfrm>
            <a:off x="2891155" y="1566545"/>
            <a:ext cx="61239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/>
              <a:t>健康领域</a:t>
            </a:r>
            <a:r>
              <a:rPr lang="en-US" altLang="zh-CN" sz="1200" b="1"/>
              <a:t>:  </a:t>
            </a:r>
            <a:r>
              <a:rPr lang="zh-CN" altLang="en-US" sz="1200"/>
              <a:t>具有良好的生活与卫生习惯。</a:t>
            </a:r>
            <a:r>
              <a:rPr lang="zh-CN" altLang="en-US" sz="1200">
                <a:sym typeface="+mn-ea"/>
              </a:rPr>
              <a:t>具有基本的生活自理能力等。手的动作灵活协调。</a:t>
            </a:r>
            <a:endParaRPr lang="zh-CN" altLang="en-US" sz="1200"/>
          </a:p>
          <a:p>
            <a:r>
              <a:rPr lang="zh-CN" altLang="en-US" sz="1200" b="1"/>
              <a:t>语言领域：</a:t>
            </a:r>
            <a:r>
              <a:rPr lang="zh-CN" altLang="en-US" sz="1200"/>
              <a:t>认真听并能听懂常用语言，愿意讲话并能清楚的表达，具有文明的语言习惯。</a:t>
            </a:r>
            <a:endParaRPr lang="zh-CN" altLang="en-US" sz="1200"/>
          </a:p>
          <a:p>
            <a:r>
              <a:rPr lang="zh-CN" altLang="en-US" sz="1200" b="1"/>
              <a:t>社会领域</a:t>
            </a:r>
            <a:r>
              <a:rPr lang="zh-CN" altLang="en-US" sz="1200"/>
              <a:t>：能与同伴友好相处，具有自尊、自信、自主的表现。遵守基本的行为规范。</a:t>
            </a:r>
            <a:endParaRPr lang="zh-CN" altLang="en-US" sz="1200"/>
          </a:p>
        </p:txBody>
      </p:sp>
      <p:sp>
        <p:nvSpPr>
          <p:cNvPr id="8" name="圆角矩形 7"/>
          <p:cNvSpPr/>
          <p:nvPr/>
        </p:nvSpPr>
        <p:spPr>
          <a:xfrm>
            <a:off x="687070" y="2508885"/>
            <a:ext cx="2075180" cy="7448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转换环节</a:t>
            </a:r>
            <a:endParaRPr lang="zh-CN" altLang="en-US" sz="1600"/>
          </a:p>
        </p:txBody>
      </p:sp>
      <p:sp>
        <p:nvSpPr>
          <p:cNvPr id="9" name="圆角矩形 8"/>
          <p:cNvSpPr/>
          <p:nvPr/>
        </p:nvSpPr>
        <p:spPr>
          <a:xfrm>
            <a:off x="687070" y="3711575"/>
            <a:ext cx="2075180" cy="7448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户外自由活动</a:t>
            </a:r>
            <a:endParaRPr lang="zh-CN" altLang="en-US" sz="1600"/>
          </a:p>
        </p:txBody>
      </p:sp>
      <p:sp>
        <p:nvSpPr>
          <p:cNvPr id="11" name="文本框 10"/>
          <p:cNvSpPr txBox="1"/>
          <p:nvPr/>
        </p:nvSpPr>
        <p:spPr>
          <a:xfrm>
            <a:off x="2891155" y="3435350"/>
            <a:ext cx="612394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/>
              <a:t>健康领域</a:t>
            </a:r>
            <a:r>
              <a:rPr lang="en-US" altLang="zh-CN" sz="1200"/>
              <a:t>:</a:t>
            </a:r>
            <a:r>
              <a:rPr lang="zh-CN" altLang="en-US" sz="1200"/>
              <a:t>   绝大多数健康领域目标可以通过户外活动实现。</a:t>
            </a:r>
            <a:endParaRPr lang="zh-CN" altLang="en-US" sz="1200"/>
          </a:p>
          <a:p>
            <a:r>
              <a:rPr lang="zh-CN" altLang="en-US" sz="1200" b="1"/>
              <a:t>语言领域</a:t>
            </a:r>
            <a:r>
              <a:rPr lang="zh-CN" altLang="en-US" sz="1200"/>
              <a:t>：认真听并能听懂常用语言，愿意讲话并能清楚的表达，具有文明的语言习惯。</a:t>
            </a:r>
            <a:endParaRPr lang="zh-CN" altLang="en-US" sz="1200"/>
          </a:p>
          <a:p>
            <a:r>
              <a:rPr lang="zh-CN" altLang="en-US" sz="1200" b="1"/>
              <a:t>社会领域</a:t>
            </a:r>
            <a:r>
              <a:rPr lang="zh-CN" altLang="en-US" sz="1200"/>
              <a:t>：愿意与人交往。能与同伴友好相处，具有自尊、自信、自主的表现。遵守基本的行为规范。喜欢并适应群体生活。关心尊重他人等。</a:t>
            </a:r>
            <a:endParaRPr lang="zh-CN" altLang="en-US" sz="1200"/>
          </a:p>
          <a:p>
            <a:r>
              <a:rPr lang="zh-CN" altLang="en-US" sz="1200" b="1"/>
              <a:t>科学领域</a:t>
            </a:r>
            <a:r>
              <a:rPr lang="zh-CN" altLang="en-US" sz="1200"/>
              <a:t>： 在探究中认识周围事物和现象。感知和理解数、量及数量关系，感知形状与空间关系等。</a:t>
            </a:r>
            <a:endParaRPr lang="zh-CN" altLang="en-US" sz="1200"/>
          </a:p>
          <a:p>
            <a:r>
              <a:rPr lang="zh-CN" altLang="en-US" sz="1200" b="1"/>
              <a:t>艺术领域</a:t>
            </a:r>
            <a:r>
              <a:rPr lang="zh-CN" altLang="en-US" sz="1200"/>
              <a:t>： 喜欢自然界与生活中美的事物。喜欢参加艺术活动并大胆表现等。</a:t>
            </a:r>
            <a:endParaRPr lang="zh-CN" altLang="en-US" sz="1200"/>
          </a:p>
        </p:txBody>
      </p:sp>
      <p:sp>
        <p:nvSpPr>
          <p:cNvPr id="10" name="文本框 9"/>
          <p:cNvSpPr txBox="1"/>
          <p:nvPr/>
        </p:nvSpPr>
        <p:spPr>
          <a:xfrm>
            <a:off x="2891155" y="2374265"/>
            <a:ext cx="61239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 b="1"/>
              <a:t>健康领域</a:t>
            </a:r>
            <a:r>
              <a:rPr lang="en-US" altLang="zh-CN" sz="1200" b="1"/>
              <a:t>: </a:t>
            </a:r>
            <a:r>
              <a:rPr lang="zh-CN" altLang="en-US" sz="1200"/>
              <a:t>情绪安定愉快，具有一定的适应能力，具有基本的生活自理能力等。</a:t>
            </a:r>
            <a:endParaRPr lang="zh-CN" altLang="en-US" sz="1200"/>
          </a:p>
          <a:p>
            <a:r>
              <a:rPr lang="zh-CN" altLang="en-US" sz="1200" b="1"/>
              <a:t>语言领域</a:t>
            </a:r>
            <a:r>
              <a:rPr lang="zh-CN" altLang="en-US" sz="1200"/>
              <a:t>：认真听并能听懂常用语言，具有文明的语言习惯，</a:t>
            </a:r>
            <a:endParaRPr lang="zh-CN" altLang="en-US" sz="1200"/>
          </a:p>
          <a:p>
            <a:r>
              <a:rPr lang="zh-CN" altLang="en-US" sz="1200" b="1"/>
              <a:t>社会领域</a:t>
            </a:r>
            <a:r>
              <a:rPr lang="zh-CN" altLang="en-US" sz="1200"/>
              <a:t>：能与同伴友好相处，具有自尊、自信、自主的表现，遵守基本的行为规范等。</a:t>
            </a:r>
            <a:endParaRPr lang="zh-CN" altLang="en-US" sz="1200"/>
          </a:p>
          <a:p>
            <a:r>
              <a:rPr lang="zh-CN" altLang="en-US" sz="1200"/>
              <a:t>科学领域：亲近自然，喜欢探究。具有初步的探究能力等。</a:t>
            </a:r>
            <a:endParaRPr lang="zh-CN" altLang="en-US" sz="1200"/>
          </a:p>
          <a:p>
            <a:r>
              <a:rPr lang="zh-CN" altLang="en-US" sz="1200"/>
              <a:t>艺术领域：喜欢欣赏多种多样的艺术形式和作品，喜欢进行艺术活动并大胆表现等。</a:t>
            </a:r>
            <a:endParaRPr lang="zh-CN" altLang="en-US" sz="12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46394"/>
          <a:stretch>
            <a:fillRect/>
          </a:stretch>
        </p:blipFill>
        <p:spPr>
          <a:xfrm>
            <a:off x="3058160" y="2506345"/>
            <a:ext cx="3200400" cy="1715770"/>
          </a:xfrm>
          <a:prstGeom prst="rect">
            <a:avLst/>
          </a:prstGeom>
        </p:spPr>
      </p:pic>
      <p:sp>
        <p:nvSpPr>
          <p:cNvPr id="8" name="单圆角矩形 7"/>
          <p:cNvSpPr/>
          <p:nvPr/>
        </p:nvSpPr>
        <p:spPr>
          <a:xfrm flipH="1">
            <a:off x="478155" y="2355850"/>
            <a:ext cx="2675255" cy="1866265"/>
          </a:xfrm>
          <a:prstGeom prst="round1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单圆角矩形 6"/>
          <p:cNvSpPr/>
          <p:nvPr/>
        </p:nvSpPr>
        <p:spPr>
          <a:xfrm>
            <a:off x="5840095" y="2139315"/>
            <a:ext cx="2640965" cy="2523490"/>
          </a:xfrm>
          <a:prstGeom prst="round1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53410" y="1209675"/>
            <a:ext cx="6252210" cy="349250"/>
          </a:xfrm>
        </p:spPr>
        <p:txBody>
          <a:bodyPr/>
          <a:p>
            <a:r>
              <a:rPr lang="zh-CN" altLang="en-US" b="1"/>
              <a:t>案例</a:t>
            </a:r>
            <a:br>
              <a:rPr lang="zh-CN" altLang="en-US"/>
            </a:br>
            <a:r>
              <a:rPr lang="zh-CN" altLang="en-US"/>
              <a:t>中班某宝宝跑到老师面前告状说：</a:t>
            </a:r>
            <a:br>
              <a:rPr lang="zh-CN" altLang="en-US"/>
            </a:br>
            <a:r>
              <a:rPr lang="zh-CN" altLang="en-US"/>
              <a:t>小丽霸着三轮车骑了好久，不让我骑！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080" y="749300"/>
            <a:ext cx="1269365" cy="12693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64250" y="2247265"/>
            <a:ext cx="219265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专业水平高的教师：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我能利用这个机会让幼儿</a:t>
            </a:r>
            <a:r>
              <a:rPr lang="zh-CN" altLang="en-US" b="1" u="sng">
                <a:solidFill>
                  <a:schemeClr val="tx2"/>
                </a:solidFill>
              </a:rPr>
              <a:t>学习</a:t>
            </a:r>
            <a:r>
              <a:rPr lang="zh-CN" altLang="en-US"/>
              <a:t>什么？</a:t>
            </a:r>
            <a:endParaRPr lang="zh-CN" altLang="en-US"/>
          </a:p>
          <a:p>
            <a:r>
              <a:rPr lang="zh-CN" altLang="en-US" sz="1200"/>
              <a:t>（社会：</a:t>
            </a:r>
            <a:r>
              <a:rPr lang="zh-CN" altLang="en-US" sz="1200"/>
              <a:t>轮流、协调、遵守规则、克服挫折感、社会认知、学习解决冲突、同情心、助人、尝试的勇气、公平意识</a:t>
            </a:r>
            <a:endParaRPr lang="zh-CN" altLang="en-US" sz="1200"/>
          </a:p>
          <a:p>
            <a:r>
              <a:rPr lang="zh-CN" altLang="en-US" sz="1200"/>
              <a:t>语言：用清晰有效的语句表达自己的需求，）</a:t>
            </a:r>
            <a:endParaRPr lang="zh-CN" altLang="en-US" sz="1200"/>
          </a:p>
        </p:txBody>
      </p:sp>
      <p:sp>
        <p:nvSpPr>
          <p:cNvPr id="6" name="文本框 5"/>
          <p:cNvSpPr txBox="1"/>
          <p:nvPr/>
        </p:nvSpPr>
        <p:spPr>
          <a:xfrm>
            <a:off x="719455" y="2720340"/>
            <a:ext cx="219265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专业水平低的教师：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发生了什么事情？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（尽快解决纷争）</a:t>
            </a:r>
            <a:endParaRPr lang="zh-CN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-1233805" y="823595"/>
            <a:ext cx="9411335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观点：教育如果融入一日生活中，</a:t>
            </a:r>
            <a:endParaRPr lang="zh-CN" altLang="en-US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幼儿根本学不到上小学所需要的知识。</a:t>
            </a:r>
            <a:endParaRPr lang="zh-CN" altLang="en-US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禁止符 3"/>
          <p:cNvSpPr/>
          <p:nvPr/>
        </p:nvSpPr>
        <p:spPr>
          <a:xfrm>
            <a:off x="6003925" y="823595"/>
            <a:ext cx="1547495" cy="1542415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85380" y="1776730"/>
            <a:ext cx="1367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误区！</a:t>
            </a:r>
            <a:endParaRPr lang="zh-CN" altLang="en-US" sz="2800" b="1"/>
          </a:p>
        </p:txBody>
      </p:sp>
      <p:sp>
        <p:nvSpPr>
          <p:cNvPr id="6" name="文本框 5"/>
          <p:cNvSpPr txBox="1"/>
          <p:nvPr/>
        </p:nvSpPr>
        <p:spPr>
          <a:xfrm>
            <a:off x="1551940" y="2528570"/>
            <a:ext cx="6188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“</a:t>
            </a:r>
            <a:r>
              <a:rPr lang="zh-CN" altLang="en-US"/>
              <a:t>生活本领</a:t>
            </a:r>
            <a:r>
              <a:rPr lang="en-US" altLang="zh-CN"/>
              <a:t>”“</a:t>
            </a:r>
            <a:r>
              <a:rPr lang="zh-CN" altLang="en-US"/>
              <a:t>生活知识</a:t>
            </a:r>
            <a:r>
              <a:rPr lang="en-US" altLang="zh-CN"/>
              <a:t>”</a:t>
            </a:r>
            <a:r>
              <a:rPr lang="en-US" altLang="zh-CN" b="1"/>
              <a:t> VS</a:t>
            </a:r>
            <a:r>
              <a:rPr lang="en-US" altLang="zh-CN"/>
              <a:t> </a:t>
            </a:r>
            <a:r>
              <a:rPr lang="zh-CN" altLang="zh-CN"/>
              <a:t>识字，写字，算术等学业知识</a:t>
            </a:r>
            <a:endParaRPr lang="zh-CN" altLang="zh-CN"/>
          </a:p>
        </p:txBody>
      </p:sp>
      <p:sp>
        <p:nvSpPr>
          <p:cNvPr id="7" name="文本框 6"/>
          <p:cNvSpPr txBox="1"/>
          <p:nvPr/>
        </p:nvSpPr>
        <p:spPr>
          <a:xfrm>
            <a:off x="863600" y="3126105"/>
            <a:ext cx="6877050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人生到各阶段都有必须解决的</a:t>
            </a:r>
            <a:r>
              <a:rPr lang="zh-CN" altLang="en-US" sz="1400">
                <a:solidFill>
                  <a:srgbClr val="FF0000"/>
                </a:solidFill>
              </a:rPr>
              <a:t>发展课题</a:t>
            </a:r>
            <a:r>
              <a:rPr lang="zh-CN" altLang="en-US" sz="1400"/>
              <a:t>，幼儿阶段必须解决的发展课题中许多都属于</a:t>
            </a:r>
            <a:r>
              <a:rPr lang="en-US" altLang="zh-CN" sz="1400"/>
              <a:t>“</a:t>
            </a:r>
            <a:r>
              <a:rPr lang="zh-CN" altLang="en-US" sz="1400"/>
              <a:t>生活本领</a:t>
            </a:r>
            <a:r>
              <a:rPr lang="en-US" altLang="zh-CN" sz="1400"/>
              <a:t>”</a:t>
            </a:r>
            <a:r>
              <a:rPr lang="zh-CN" altLang="en-US" sz="1400"/>
              <a:t>和</a:t>
            </a:r>
            <a:r>
              <a:rPr lang="en-US" altLang="zh-CN" sz="1400"/>
              <a:t>“</a:t>
            </a:r>
            <a:r>
              <a:rPr lang="zh-CN" altLang="en-US" sz="1400"/>
              <a:t>生活知识</a:t>
            </a:r>
            <a:r>
              <a:rPr lang="en-US" altLang="zh-CN" sz="1400"/>
              <a:t>”</a:t>
            </a:r>
            <a:r>
              <a:rPr lang="zh-CN" altLang="en-US" sz="1400"/>
              <a:t>。学业知识是人类将生活中获得到知识进行总结、提炼，使之发生了</a:t>
            </a:r>
            <a:r>
              <a:rPr lang="zh-CN" altLang="en-US" sz="1400">
                <a:solidFill>
                  <a:srgbClr val="FF0000"/>
                </a:solidFill>
              </a:rPr>
              <a:t>形态转化</a:t>
            </a:r>
            <a:r>
              <a:rPr lang="zh-CN" altLang="en-US" sz="1400"/>
              <a:t>而已。比如</a:t>
            </a:r>
            <a:r>
              <a:rPr lang="zh-CN" altLang="en-US" sz="1400">
                <a:solidFill>
                  <a:srgbClr val="FF0000"/>
                </a:solidFill>
              </a:rPr>
              <a:t>数学</a:t>
            </a:r>
            <a:r>
              <a:rPr lang="zh-CN" altLang="en-US" sz="1400"/>
              <a:t>，正是在解决各类</a:t>
            </a:r>
            <a:r>
              <a:rPr lang="zh-CN" altLang="en-US" sz="1400">
                <a:solidFill>
                  <a:srgbClr val="FF0000"/>
                </a:solidFill>
              </a:rPr>
              <a:t>实际问题</a:t>
            </a:r>
            <a:r>
              <a:rPr lang="zh-CN" altLang="en-US" sz="1400"/>
              <a:t>到大量运用中，数学才被一代又一代的人概括和</a:t>
            </a:r>
            <a:r>
              <a:rPr lang="zh-CN" altLang="en-US" sz="1400">
                <a:solidFill>
                  <a:srgbClr val="FF0000"/>
                </a:solidFill>
              </a:rPr>
              <a:t>抽象</a:t>
            </a:r>
            <a:r>
              <a:rPr lang="zh-CN" altLang="en-US" sz="1400"/>
              <a:t>出来。如吃饭时对应摆碗筷，和同伴平分糖果，跳绳时数数看谁跳的多，和同伴比一比谁长得高，谁在班上最高</a:t>
            </a:r>
            <a:r>
              <a:rPr lang="en-US" altLang="zh-CN" sz="1400"/>
              <a:t>...</a:t>
            </a:r>
            <a:r>
              <a:rPr lang="zh-CN" altLang="en-US" sz="1400"/>
              <a:t>这些经验多了，以此为基础，幼儿才能逐步在自己到头脑中建构关于</a:t>
            </a:r>
            <a:r>
              <a:rPr lang="zh-CN" altLang="en-US" sz="1400">
                <a:solidFill>
                  <a:srgbClr val="FF0000"/>
                </a:solidFill>
              </a:rPr>
              <a:t>数、量及其关系</a:t>
            </a:r>
            <a:r>
              <a:rPr lang="zh-CN" altLang="en-US" sz="1400"/>
              <a:t>的知识。</a:t>
            </a:r>
            <a:endParaRPr lang="zh-CN" altLang="en-US" sz="1400"/>
          </a:p>
          <a:p>
            <a:r>
              <a:rPr lang="zh-CN" altLang="en-US" sz="1400"/>
              <a:t>入学准备必须是幼儿身体的、心理的、知识与能力的、行为习惯等方面的全面准备。</a:t>
            </a:r>
            <a:endParaRPr lang="zh-CN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-963930" y="823595"/>
            <a:ext cx="9411335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观点：教育如果融入一日生活中，</a:t>
            </a:r>
            <a:endParaRPr lang="zh-CN" altLang="en-US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幼儿园与家庭就没有什么区别了。</a:t>
            </a:r>
            <a:endParaRPr lang="zh-CN" altLang="en-US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禁止符 3"/>
          <p:cNvSpPr/>
          <p:nvPr/>
        </p:nvSpPr>
        <p:spPr>
          <a:xfrm>
            <a:off x="6003925" y="823595"/>
            <a:ext cx="1547495" cy="1542415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485380" y="1776730"/>
            <a:ext cx="13671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误区！</a:t>
            </a:r>
            <a:endParaRPr lang="zh-CN" altLang="en-US" sz="2800" b="1"/>
          </a:p>
        </p:txBody>
      </p:sp>
      <p:sp>
        <p:nvSpPr>
          <p:cNvPr id="6" name="文本框 5"/>
          <p:cNvSpPr txBox="1"/>
          <p:nvPr/>
        </p:nvSpPr>
        <p:spPr>
          <a:xfrm>
            <a:off x="2415540" y="1997710"/>
            <a:ext cx="6188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幼儿园</a:t>
            </a:r>
            <a:r>
              <a:rPr lang="en-US" altLang="zh-CN" b="1"/>
              <a:t> VS</a:t>
            </a:r>
            <a:r>
              <a:rPr lang="en-US" altLang="zh-CN"/>
              <a:t> </a:t>
            </a:r>
            <a:r>
              <a:rPr lang="zh-CN" altLang="zh-CN"/>
              <a:t>家庭</a:t>
            </a:r>
            <a:endParaRPr lang="zh-CN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477520" y="2675890"/>
            <a:ext cx="796988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幼儿的学习是不分空间的，他们无论在家里还是幼儿园，处处、事事都在学习和生活，都在学习</a:t>
            </a:r>
            <a:r>
              <a:rPr lang="en-US" altLang="zh-CN"/>
              <a:t>“</a:t>
            </a:r>
            <a:r>
              <a:rPr lang="zh-CN" altLang="en-US"/>
              <a:t>知识</a:t>
            </a:r>
            <a:r>
              <a:rPr lang="en-US" altLang="zh-CN"/>
              <a:t>”</a:t>
            </a:r>
            <a:r>
              <a:rPr lang="zh-CN" altLang="en-US"/>
              <a:t>。幼儿园是由专业幼教工作者对在园幼儿实施</a:t>
            </a:r>
            <a:r>
              <a:rPr lang="zh-CN" altLang="en-US">
                <a:solidFill>
                  <a:srgbClr val="FF0000"/>
                </a:solidFill>
              </a:rPr>
              <a:t>有目的、有计划的</a:t>
            </a:r>
            <a:r>
              <a:rPr lang="zh-CN" altLang="en-US"/>
              <a:t>教育的专门教育机构。幼儿园教师作为专业教育工作者，遵循</a:t>
            </a:r>
            <a:r>
              <a:rPr lang="zh-CN" altLang="en-US">
                <a:solidFill>
                  <a:srgbClr val="FF0000"/>
                </a:solidFill>
              </a:rPr>
              <a:t>教育规律</a:t>
            </a:r>
            <a:r>
              <a:rPr lang="zh-CN" altLang="en-US"/>
              <a:t>和</a:t>
            </a:r>
            <a:r>
              <a:rPr lang="zh-CN" altLang="en-US">
                <a:solidFill>
                  <a:srgbClr val="FF0000"/>
                </a:solidFill>
              </a:rPr>
              <a:t>幼儿学习与发展</a:t>
            </a:r>
            <a:r>
              <a:rPr lang="zh-CN" altLang="en-US"/>
              <a:t>的规律，按照国家的</a:t>
            </a:r>
            <a:r>
              <a:rPr lang="zh-CN" altLang="en-US">
                <a:solidFill>
                  <a:srgbClr val="FF0000"/>
                </a:solidFill>
              </a:rPr>
              <a:t>教育方针</a:t>
            </a:r>
            <a:r>
              <a:rPr lang="zh-CN" altLang="en-US"/>
              <a:t>，创设适宜的</a:t>
            </a:r>
            <a:r>
              <a:rPr lang="zh-CN" altLang="en-US">
                <a:solidFill>
                  <a:srgbClr val="FF0000"/>
                </a:solidFill>
              </a:rPr>
              <a:t>教育环境</a:t>
            </a:r>
            <a:r>
              <a:rPr lang="zh-CN" altLang="en-US"/>
              <a:t>，开展包括</a:t>
            </a:r>
            <a:r>
              <a:rPr lang="zh-CN" altLang="en-US">
                <a:solidFill>
                  <a:srgbClr val="FF0000"/>
                </a:solidFill>
              </a:rPr>
              <a:t>集体教学</a:t>
            </a:r>
            <a:r>
              <a:rPr lang="zh-CN" altLang="en-US"/>
              <a:t>活动在内的多种多样的教育活动，有目的、有计划地实施教育幼儿的工作。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5" grpId="0"/>
      <p:bldP spid="5" grpId="1"/>
      <p:bldP spid="6" grpId="0"/>
      <p:bldP spid="6" grpId="1"/>
      <p:bldP spid="8" grpId="0"/>
      <p:bldP spid="8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61010" y="722630"/>
            <a:ext cx="84505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怎</a:t>
            </a:r>
            <a:r>
              <a:rPr lang="zh-CN" altLang="en-US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样把《指南》的实施融入到一日生活中？</a:t>
            </a:r>
            <a:endParaRPr lang="zh-CN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68755" y="2198370"/>
            <a:ext cx="718248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一、转变观念，以幼儿为本（知行合一</a:t>
            </a:r>
            <a:r>
              <a:rPr lang="zh-CN" altLang="en-US"/>
              <a:t>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二、重视一日生活到每一个环节</a:t>
            </a:r>
            <a:r>
              <a:rPr lang="zh-CN" altLang="en-US" strike="sngStrike">
                <a:solidFill>
                  <a:schemeClr val="tx1"/>
                </a:solidFill>
                <a:uFillTx/>
              </a:rPr>
              <a:t>（重上课，轻生活）</a:t>
            </a:r>
            <a:endParaRPr lang="zh-CN" altLang="en-US" strike="sngStrike">
              <a:solidFill>
                <a:schemeClr val="tx1"/>
              </a:solidFill>
              <a:uFillTx/>
            </a:endParaRPr>
          </a:p>
          <a:p>
            <a:endParaRPr lang="zh-CN" altLang="en-US"/>
          </a:p>
          <a:p>
            <a:r>
              <a:rPr lang="zh-CN" altLang="en-US"/>
              <a:t>三、让教育自然地融入生活中（让教育去适应幼儿</a:t>
            </a:r>
            <a:r>
              <a:rPr lang="zh-CN" altLang="en-US"/>
              <a:t>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四、重视研究幼儿的生活</a:t>
            </a:r>
            <a:r>
              <a:rPr lang="zh-CN" altLang="en-US" sz="1400"/>
              <a:t>（捕捉幼儿真实问题，结合教育实际，紧扣幼儿发展）</a:t>
            </a:r>
            <a:endParaRPr lang="zh-CN" altLang="en-US" sz="14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1373505" y="1855470"/>
            <a:ext cx="863536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50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+mn-ea"/>
              </a:rPr>
              <a:t>《</a:t>
            </a:r>
            <a:r>
              <a:rPr lang="zh-CN" altLang="en-US" sz="50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+mn-ea"/>
              </a:rPr>
              <a:t>指南》与活动区游戏</a:t>
            </a:r>
            <a:endParaRPr lang="zh-CN" altLang="en-US" sz="50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930" y="2832100"/>
            <a:ext cx="5403850" cy="742315"/>
          </a:xfrm>
          <a:prstGeom prst="rect">
            <a:avLst/>
          </a:prstGeom>
        </p:spPr>
      </p:pic>
      <p:sp>
        <p:nvSpPr>
          <p:cNvPr id="41" name="五角星 40"/>
          <p:cNvSpPr/>
          <p:nvPr/>
        </p:nvSpPr>
        <p:spPr>
          <a:xfrm rot="19903756">
            <a:off x="778865" y="2253336"/>
            <a:ext cx="792273" cy="79227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五角星 41"/>
          <p:cNvSpPr/>
          <p:nvPr/>
        </p:nvSpPr>
        <p:spPr>
          <a:xfrm rot="21380687">
            <a:off x="1082934" y="3588714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五角星 42"/>
          <p:cNvSpPr/>
          <p:nvPr/>
        </p:nvSpPr>
        <p:spPr>
          <a:xfrm rot="19938392">
            <a:off x="2502562" y="3526712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五角星 43"/>
          <p:cNvSpPr/>
          <p:nvPr/>
        </p:nvSpPr>
        <p:spPr>
          <a:xfrm rot="19938392">
            <a:off x="1838245" y="3176261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角星 44"/>
          <p:cNvSpPr/>
          <p:nvPr/>
        </p:nvSpPr>
        <p:spPr>
          <a:xfrm rot="19967404">
            <a:off x="7226638" y="3099693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五角星 45"/>
          <p:cNvSpPr/>
          <p:nvPr/>
        </p:nvSpPr>
        <p:spPr>
          <a:xfrm>
            <a:off x="6343247" y="3487531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8122729" y="3484610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8636173" y="3727953"/>
            <a:ext cx="93172" cy="9317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五角星 50"/>
          <p:cNvSpPr/>
          <p:nvPr/>
        </p:nvSpPr>
        <p:spPr>
          <a:xfrm rot="19922997">
            <a:off x="8316952" y="3102505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36" y="1684365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9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1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3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5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bldLvl="0" animBg="1"/>
          <p:bldP spid="41" grpId="1" bldLvl="0" animBg="1"/>
          <p:bldP spid="42" grpId="0" bldLvl="0" animBg="1"/>
          <p:bldP spid="42" grpId="1" bldLvl="0" animBg="1"/>
          <p:bldP spid="43" grpId="0" bldLvl="0" animBg="1"/>
          <p:bldP spid="43" grpId="1" bldLvl="0" animBg="1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 bldLvl="0" animBg="1"/>
          <p:bldP spid="47" grpId="0" bldLvl="0" animBg="1"/>
          <p:bldP spid="47" grpId="1" bldLvl="0" animBg="1"/>
          <p:bldP spid="48" grpId="0" bldLvl="0" animBg="1"/>
          <p:bldP spid="51" grpId="0" bldLvl="0" animBg="1"/>
          <p:bldP spid="51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9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1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3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5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bldLvl="0" animBg="1"/>
          <p:bldP spid="41" grpId="1" bldLvl="0" animBg="1"/>
          <p:bldP spid="42" grpId="0" bldLvl="0" animBg="1"/>
          <p:bldP spid="42" grpId="1" bldLvl="0" animBg="1"/>
          <p:bldP spid="43" grpId="0" bldLvl="0" animBg="1"/>
          <p:bldP spid="43" grpId="1" bldLvl="0" animBg="1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 bldLvl="0" animBg="1"/>
          <p:bldP spid="47" grpId="0" bldLvl="0" animBg="1"/>
          <p:bldP spid="47" grpId="1" bldLvl="0" animBg="1"/>
          <p:bldP spid="48" grpId="0" bldLvl="0" animBg="1"/>
          <p:bldP spid="51" grpId="0" bldLvl="0" animBg="1"/>
          <p:bldP spid="51" grpId="1" bldLvl="0" animBg="1"/>
        </p:bldLst>
      </p:timing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74650" y="767080"/>
            <a:ext cx="8462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游戏为什么是促进幼儿学习与发展的重要途径？</a:t>
            </a:r>
            <a:endParaRPr lang="zh-CN" altLang="en-US" sz="3200"/>
          </a:p>
        </p:txBody>
      </p:sp>
      <p:sp>
        <p:nvSpPr>
          <p:cNvPr id="4" name="文本框 3"/>
          <p:cNvSpPr txBox="1"/>
          <p:nvPr/>
        </p:nvSpPr>
        <p:spPr>
          <a:xfrm>
            <a:off x="3703320" y="1678305"/>
            <a:ext cx="48126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幼儿在游戏的时候，其经验往往是最</a:t>
            </a:r>
            <a:r>
              <a:rPr lang="zh-CN" altLang="en-US">
                <a:solidFill>
                  <a:srgbClr val="FF0000"/>
                </a:solidFill>
              </a:rPr>
              <a:t>综合</a:t>
            </a:r>
            <a:r>
              <a:rPr lang="zh-CN" altLang="en-US"/>
              <a:t>的。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>
                <a:solidFill>
                  <a:srgbClr val="FF0000"/>
                </a:solidFill>
              </a:rPr>
              <a:t>自由</a:t>
            </a:r>
            <a:r>
              <a:rPr lang="zh-CN" altLang="en-US"/>
              <a:t>、</a:t>
            </a:r>
            <a:r>
              <a:rPr lang="zh-CN" altLang="en-US">
                <a:solidFill>
                  <a:srgbClr val="FF0000"/>
                </a:solidFill>
              </a:rPr>
              <a:t>自发</a:t>
            </a:r>
            <a:r>
              <a:rPr lang="zh-CN" altLang="en-US"/>
              <a:t>和</a:t>
            </a:r>
            <a:r>
              <a:rPr lang="zh-CN" altLang="en-US">
                <a:solidFill>
                  <a:srgbClr val="FF0000"/>
                </a:solidFill>
              </a:rPr>
              <a:t>自主</a:t>
            </a:r>
            <a:r>
              <a:rPr lang="zh-CN" altLang="en-US"/>
              <a:t>是游戏的本质特征。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游戏为幼儿提供了</a:t>
            </a:r>
            <a:r>
              <a:rPr lang="en-US" altLang="zh-CN"/>
              <a:t>“</a:t>
            </a:r>
            <a:r>
              <a:rPr lang="zh-CN" altLang="en-US">
                <a:solidFill>
                  <a:srgbClr val="FF0000"/>
                </a:solidFill>
              </a:rPr>
              <a:t>直接感知</a:t>
            </a:r>
            <a:r>
              <a:rPr lang="zh-CN" altLang="en-US"/>
              <a:t>、</a:t>
            </a:r>
            <a:r>
              <a:rPr lang="zh-CN" altLang="en-US">
                <a:solidFill>
                  <a:srgbClr val="FF0000"/>
                </a:solidFill>
              </a:rPr>
              <a:t>实际操作</a:t>
            </a:r>
            <a:r>
              <a:rPr lang="zh-CN" altLang="en-US"/>
              <a:t>和</a:t>
            </a:r>
            <a:r>
              <a:rPr lang="zh-CN" altLang="en-US">
                <a:solidFill>
                  <a:srgbClr val="FF0000"/>
                </a:solidFill>
              </a:rPr>
              <a:t>亲身体验</a:t>
            </a:r>
            <a:r>
              <a:rPr lang="en-US" altLang="zh-CN"/>
              <a:t>”</a:t>
            </a:r>
            <a:r>
              <a:rPr lang="zh-CN" altLang="en-US"/>
              <a:t>的机会。</a:t>
            </a:r>
            <a:endParaRPr lang="zh-CN" altLang="en-US"/>
          </a:p>
          <a:p>
            <a:r>
              <a:rPr lang="en-US" altLang="zh-CN"/>
              <a:t>4.</a:t>
            </a:r>
            <a:r>
              <a:rPr lang="zh-CN" altLang="en-US">
                <a:solidFill>
                  <a:srgbClr val="FF0000"/>
                </a:solidFill>
              </a:rPr>
              <a:t>积极主动</a:t>
            </a:r>
            <a:r>
              <a:rPr lang="zh-CN" altLang="en-US"/>
              <a:t>、</a:t>
            </a:r>
            <a:r>
              <a:rPr lang="zh-CN" altLang="en-US">
                <a:solidFill>
                  <a:srgbClr val="FF0000"/>
                </a:solidFill>
              </a:rPr>
              <a:t>好奇探究</a:t>
            </a:r>
            <a:r>
              <a:rPr lang="zh-CN" altLang="en-US"/>
              <a:t>是幼儿最重要的学习品质，也是幼儿在游戏中最鲜明的行为特质。游戏使幼儿又更多机会去运用各种策略解决问题。</a:t>
            </a:r>
            <a:endParaRPr lang="zh-CN" altLang="en-US"/>
          </a:p>
          <a:p>
            <a:r>
              <a:rPr lang="en-US" altLang="zh-CN"/>
              <a:t>5.</a:t>
            </a:r>
            <a:r>
              <a:rPr lang="zh-CN" altLang="en-US"/>
              <a:t>游戏具有潜移默化的学习效应。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4590" r="7587" b="9954"/>
          <a:stretch>
            <a:fillRect/>
          </a:stretch>
        </p:blipFill>
        <p:spPr>
          <a:xfrm>
            <a:off x="1039495" y="1447165"/>
            <a:ext cx="2329180" cy="32258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703320" y="4166870"/>
            <a:ext cx="4448810" cy="3371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维果茨基：游戏是儿童自己创造了</a:t>
            </a:r>
            <a:r>
              <a:rPr lang="en-US" altLang="zh-CN" sz="1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</a:t>
            </a:r>
            <a:r>
              <a:rPr lang="zh-CN" altLang="en-US" sz="1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最近发展区</a:t>
            </a:r>
            <a:r>
              <a:rPr lang="en-US" altLang="zh-CN" sz="1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</a:t>
            </a:r>
            <a:endParaRPr lang="en-US" altLang="zh-CN" sz="1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幼儿园应该设置哪些活动区？</a:t>
            </a:r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3855085" y="904240"/>
            <a:ext cx="1728470" cy="503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表现性活动区</a:t>
            </a:r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1267460" y="2234565"/>
            <a:ext cx="1728470" cy="503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探索性活动区</a:t>
            </a:r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6052820" y="2234565"/>
            <a:ext cx="1728470" cy="503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运动性活动区</a:t>
            </a:r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855085" y="3796665"/>
            <a:ext cx="1728470" cy="503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欣赏性活动区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10212"/>
          <a:stretch>
            <a:fillRect/>
          </a:stretch>
        </p:blipFill>
        <p:spPr>
          <a:xfrm>
            <a:off x="3442970" y="1912620"/>
            <a:ext cx="2258060" cy="13176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zh-CN" altLang="en-US" dirty="0"/>
              <a:t>教育是农业，不是工业。</a:t>
            </a:r>
            <a:r>
              <a:rPr lang="en-US" altLang="zh-CN" dirty="0"/>
              <a:t>——</a:t>
            </a:r>
            <a:r>
              <a:rPr lang="zh-CN" altLang="en-US" dirty="0"/>
              <a:t>叶圣陶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779145" y="916305"/>
            <a:ext cx="7216775" cy="29229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/>
              <a:t>为什么叫</a:t>
            </a:r>
            <a:r>
              <a:rPr lang="en-US" altLang="zh-CN" sz="4000" b="1"/>
              <a:t>“</a:t>
            </a:r>
            <a:r>
              <a:rPr lang="zh-CN" altLang="en-US" sz="4000" b="1"/>
              <a:t>学习与发展指南</a:t>
            </a:r>
            <a:r>
              <a:rPr lang="en-US" altLang="zh-CN" sz="4000" b="1"/>
              <a:t>”</a:t>
            </a:r>
            <a:r>
              <a:rPr lang="zh-CN" altLang="en-US" sz="4000" b="1"/>
              <a:t>？</a:t>
            </a:r>
            <a:endParaRPr lang="zh-CN" altLang="en-US" sz="4000" b="1"/>
          </a:p>
          <a:p>
            <a:endParaRPr lang="en-US" altLang="zh-CN"/>
          </a:p>
          <a:p>
            <a:endParaRPr lang="en-US" altLang="zh-CN"/>
          </a:p>
          <a:p>
            <a:r>
              <a:rPr lang="en-US" altLang="zh-CN">
                <a:solidFill>
                  <a:srgbClr val="FF0000"/>
                </a:solidFill>
              </a:rPr>
              <a:t>“</a:t>
            </a:r>
            <a:r>
              <a:rPr lang="zh-CN" altLang="en-US">
                <a:solidFill>
                  <a:srgbClr val="FF0000"/>
                </a:solidFill>
              </a:rPr>
              <a:t>指南</a:t>
            </a:r>
            <a:r>
              <a:rPr lang="en-US" altLang="zh-CN">
                <a:solidFill>
                  <a:srgbClr val="FF0000"/>
                </a:solidFill>
              </a:rPr>
              <a:t>”</a:t>
            </a:r>
            <a:r>
              <a:rPr lang="zh-CN" altLang="en-US"/>
              <a:t>突出强调的是</a:t>
            </a:r>
            <a:r>
              <a:rPr lang="en-US" altLang="zh-CN"/>
              <a:t>“</a:t>
            </a:r>
            <a:r>
              <a:rPr lang="zh-CN" altLang="en-US"/>
              <a:t>指引</a:t>
            </a:r>
            <a:r>
              <a:rPr lang="en-US" altLang="zh-CN"/>
              <a:t>”</a:t>
            </a:r>
            <a:r>
              <a:rPr lang="zh-CN" altLang="en-US"/>
              <a:t>、</a:t>
            </a:r>
            <a:r>
              <a:rPr lang="en-US" altLang="zh-CN"/>
              <a:t>“</a:t>
            </a:r>
            <a:r>
              <a:rPr lang="zh-CN" altLang="en-US"/>
              <a:t>导向</a:t>
            </a:r>
            <a:r>
              <a:rPr lang="en-US" altLang="zh-CN"/>
              <a:t>”</a:t>
            </a:r>
            <a:r>
              <a:rPr lang="zh-CN" altLang="en-US"/>
              <a:t>的功能，而不是</a:t>
            </a:r>
            <a:r>
              <a:rPr lang="en-US" altLang="zh-CN"/>
              <a:t>“</a:t>
            </a:r>
            <a:r>
              <a:rPr lang="zh-CN" altLang="en-US"/>
              <a:t>标准</a:t>
            </a:r>
            <a:r>
              <a:rPr lang="en-US" altLang="zh-CN"/>
              <a:t>”</a:t>
            </a:r>
            <a:r>
              <a:rPr lang="zh-CN" altLang="en-US"/>
              <a:t>命名的事物强调其</a:t>
            </a:r>
            <a:r>
              <a:rPr lang="en-US" altLang="zh-CN"/>
              <a:t>“</a:t>
            </a:r>
            <a:r>
              <a:rPr lang="zh-CN" altLang="en-US"/>
              <a:t>统一性</a:t>
            </a:r>
            <a:r>
              <a:rPr lang="en-US" altLang="zh-CN"/>
              <a:t>”“</a:t>
            </a:r>
            <a:r>
              <a:rPr lang="zh-CN" altLang="en-US"/>
              <a:t>规定性</a:t>
            </a:r>
            <a:r>
              <a:rPr lang="en-US" altLang="zh-CN"/>
              <a:t>”</a:t>
            </a:r>
            <a:endParaRPr lang="en-US" altLang="zh-CN"/>
          </a:p>
          <a:p>
            <a:endParaRPr lang="en-US" altLang="zh-CN"/>
          </a:p>
          <a:p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学习与发展</a:t>
            </a:r>
            <a:r>
              <a:rPr lang="zh-CN" altLang="en-US"/>
              <a:t>都是主体的积极的变化过程：学习是受发展制约的，学习又推动发展。发展既是学习的基础，又表现为学习的过程与结果。</a:t>
            </a:r>
            <a:endParaRPr lang="zh-CN" altLang="en-US"/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61720" y="2463800"/>
            <a:ext cx="56724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装扮区：角色游戏</a:t>
            </a:r>
            <a:endParaRPr lang="zh-CN" altLang="en-US"/>
          </a:p>
          <a:p>
            <a:r>
              <a:rPr lang="zh-CN" altLang="en-US"/>
              <a:t>表演区：自发进行故事表演和歌舞表演的游戏场所。</a:t>
            </a:r>
            <a:endParaRPr lang="zh-CN" altLang="en-US"/>
          </a:p>
          <a:p>
            <a:r>
              <a:rPr lang="zh-CN" altLang="en-US"/>
              <a:t>建构区：积木，塑料插片等。</a:t>
            </a:r>
            <a:endParaRPr lang="zh-CN" altLang="en-US"/>
          </a:p>
          <a:p>
            <a:r>
              <a:rPr lang="zh-CN" altLang="en-US"/>
              <a:t>美工区：绘画和手工制作。</a:t>
            </a:r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934720" y="1159510"/>
            <a:ext cx="1728470" cy="503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表现性活动区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1115" y="946150"/>
            <a:ext cx="1885315" cy="1414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970" y="3108325"/>
            <a:ext cx="2113280" cy="1574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b="49145"/>
          <a:stretch>
            <a:fillRect/>
          </a:stretch>
        </p:blipFill>
        <p:spPr>
          <a:xfrm>
            <a:off x="6243320" y="1246505"/>
            <a:ext cx="2190115" cy="11137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r="60" b="20193"/>
          <a:stretch>
            <a:fillRect/>
          </a:stretch>
        </p:blipFill>
        <p:spPr>
          <a:xfrm>
            <a:off x="4431665" y="3207385"/>
            <a:ext cx="1386840" cy="147574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3707765" y="1022350"/>
            <a:ext cx="1728470" cy="503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探索性活动区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786255" y="1691640"/>
            <a:ext cx="59613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益智区：棋牌类、拼图类。</a:t>
            </a:r>
            <a:endParaRPr lang="zh-CN" altLang="en-US"/>
          </a:p>
          <a:p>
            <a:r>
              <a:rPr lang="zh-CN" altLang="en-US"/>
              <a:t>科学区：低结构化材料，通过与材料的相互作用，获得物体属性和事物关系的知识。</a:t>
            </a:r>
            <a:endParaRPr lang="zh-CN" altLang="en-US"/>
          </a:p>
          <a:p>
            <a:r>
              <a:rPr lang="zh-CN" altLang="en-US"/>
              <a:t>沙水区：沙，水。</a:t>
            </a:r>
            <a:endParaRPr lang="zh-CN" altLang="en-US"/>
          </a:p>
          <a:p>
            <a:r>
              <a:rPr lang="zh-CN" altLang="en-US"/>
              <a:t>种植饲养区：植物，小动物。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5220" y="3308350"/>
            <a:ext cx="1953895" cy="15087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600" y="3324860"/>
            <a:ext cx="2238375" cy="1492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" y="3308985"/>
            <a:ext cx="2011045" cy="15081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16993" t="8228" r="5277" b="20942"/>
          <a:stretch>
            <a:fillRect/>
          </a:stretch>
        </p:blipFill>
        <p:spPr>
          <a:xfrm>
            <a:off x="6530975" y="3324860"/>
            <a:ext cx="2181860" cy="1491615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3625215" y="873760"/>
            <a:ext cx="1728470" cy="503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运动性活动区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68705" y="1795145"/>
            <a:ext cx="7352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固定运动器械区                 可移动运动器材区                         自然游戏区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6265" y="2356485"/>
            <a:ext cx="2512695" cy="16732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38810" y="4254500"/>
            <a:ext cx="233108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钻爬，攀登，旋转，支撑，悬吊</a:t>
            </a:r>
            <a:endParaRPr lang="zh-CN" altLang="en-US" sz="120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275" y="2356485"/>
            <a:ext cx="2587625" cy="17233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743325" y="4254500"/>
            <a:ext cx="20034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球，圈，绳，棒，箱子，板条，轮胎等</a:t>
            </a:r>
            <a:endParaRPr lang="zh-CN" altLang="en-US" sz="12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rcRect l="6077" r="16137" b="13419"/>
          <a:stretch>
            <a:fillRect/>
          </a:stretch>
        </p:blipFill>
        <p:spPr>
          <a:xfrm>
            <a:off x="6209665" y="2356485"/>
            <a:ext cx="2239645" cy="17233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349365" y="4162425"/>
            <a:ext cx="2177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/>
              <a:t>土坪，草地，石子路，阶梯，坡地，小屋，帐篷，百草园地</a:t>
            </a:r>
            <a:r>
              <a:rPr lang="en-US" altLang="zh-CN" sz="1200"/>
              <a:t>....</a:t>
            </a:r>
            <a:endParaRPr lang="en-US" altLang="zh-CN" sz="1200"/>
          </a:p>
        </p:txBody>
      </p:sp>
      <p:cxnSp>
        <p:nvCxnSpPr>
          <p:cNvPr id="12" name="直接连接符 11"/>
          <p:cNvCxnSpPr/>
          <p:nvPr/>
        </p:nvCxnSpPr>
        <p:spPr>
          <a:xfrm flipH="1">
            <a:off x="2195195" y="1447800"/>
            <a:ext cx="1114425" cy="259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 flipV="1">
            <a:off x="5723890" y="1419225"/>
            <a:ext cx="1080135" cy="2882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498340" y="1447800"/>
            <a:ext cx="1270" cy="3314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625215" y="953770"/>
            <a:ext cx="1728470" cy="503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欣赏性活动区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455" y="2199005"/>
            <a:ext cx="3007360" cy="22536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88110" y="1766570"/>
            <a:ext cx="2125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阅读区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724525" y="1270000"/>
            <a:ext cx="21253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展示区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b="10211"/>
          <a:stretch>
            <a:fillRect/>
          </a:stretch>
        </p:blipFill>
        <p:spPr>
          <a:xfrm>
            <a:off x="5602605" y="1766570"/>
            <a:ext cx="2369185" cy="283972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教师在活动区游戏中如何推进幼儿的学习与发展</a:t>
            </a:r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1350444" y="895260"/>
            <a:ext cx="2966844" cy="3731078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kumimoji="1" lang="zh-CN" altLang="en-US" sz="12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C:\Users\Administrator\Desktop\timg.jpgtim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r="1833" b="15880"/>
          <a:stretch>
            <a:fillRect/>
          </a:stretch>
        </p:blipFill>
        <p:spPr>
          <a:xfrm>
            <a:off x="1575435" y="1327785"/>
            <a:ext cx="2516505" cy="1436370"/>
          </a:xfrm>
          <a:prstGeom prst="rect">
            <a:avLst/>
          </a:prstGeom>
        </p:spPr>
      </p:pic>
      <p:sp>
        <p:nvSpPr>
          <p:cNvPr id="45" name="文本框 44"/>
          <p:cNvSpPr txBox="1"/>
          <p:nvPr>
            <p:custDataLst>
              <p:tags r:id="rId4"/>
            </p:custDataLst>
          </p:nvPr>
        </p:nvSpPr>
        <p:spPr>
          <a:xfrm>
            <a:off x="1665681" y="3279775"/>
            <a:ext cx="2336371" cy="377252"/>
          </a:xfrm>
          <a:prstGeom prst="rect">
            <a:avLst/>
          </a:prstGeom>
          <a:noFill/>
        </p:spPr>
        <p:txBody>
          <a:bodyPr wrap="square" lIns="67500" tIns="35100" rIns="67500" bIns="0" rtlCol="0" anchor="b" anchorCtr="0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1500" b="1">
                <a:solidFill>
                  <a:srgbClr val="000000">
                    <a:lumMod val="75000"/>
                    <a:lumOff val="25000"/>
                  </a:srgbClr>
                </a:solidFill>
                <a:uFillTx/>
              </a:rPr>
              <a:t>发展意识</a:t>
            </a:r>
            <a:endParaRPr lang="zh-CN" altLang="en-US" sz="1500" b="1">
              <a:solidFill>
                <a:srgbClr val="000000">
                  <a:lumMod val="75000"/>
                  <a:lumOff val="25000"/>
                </a:srgbClr>
              </a:solidFill>
              <a:uFillTx/>
            </a:endParaRPr>
          </a:p>
        </p:txBody>
      </p:sp>
      <p:sp>
        <p:nvSpPr>
          <p:cNvPr id="49" name="文本框 48"/>
          <p:cNvSpPr txBox="1"/>
          <p:nvPr>
            <p:custDataLst>
              <p:tags r:id="rId5"/>
            </p:custDataLst>
          </p:nvPr>
        </p:nvSpPr>
        <p:spPr>
          <a:xfrm>
            <a:off x="1665681" y="3711027"/>
            <a:ext cx="2336371" cy="747917"/>
          </a:xfrm>
          <a:prstGeom prst="rect">
            <a:avLst/>
          </a:prstGeom>
          <a:noFill/>
        </p:spPr>
        <p:txBody>
          <a:bodyPr wrap="square" lIns="67500" tIns="0" rIns="67500" bIns="35100" rtlCol="0">
            <a:norm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教师对幼儿的日常行为所体现出的发展水平和发展需要，能够随时做出准确的分析和判断；</a:t>
            </a:r>
            <a:endParaRPr lang="zh-CN" altLang="en-US" sz="1050" dirty="0">
              <a:solidFill>
                <a:srgbClr val="000000">
                  <a:lumMod val="65000"/>
                  <a:lumOff val="35000"/>
                </a:srgb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>
            <p:custDataLst>
              <p:tags r:id="rId6"/>
            </p:custDataLst>
          </p:nvPr>
        </p:nvSpPr>
        <p:spPr>
          <a:xfrm>
            <a:off x="4754322" y="895260"/>
            <a:ext cx="2966844" cy="3731078"/>
          </a:xfrm>
          <a:prstGeom prst="rect">
            <a:avLst/>
          </a:prstGeom>
          <a:solidFill>
            <a:srgbClr val="FFFFFF">
              <a:lumMod val="9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kumimoji="1" lang="zh-CN" altLang="en-US" sz="12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C:\Users\Administrator\Desktop\92996bb1hcc3ad334d047.jpg92996bb1hcc3ad334d047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r="-198" b="18862"/>
          <a:stretch>
            <a:fillRect/>
          </a:stretch>
        </p:blipFill>
        <p:spPr>
          <a:xfrm>
            <a:off x="4953000" y="1324610"/>
            <a:ext cx="2568575" cy="1439545"/>
          </a:xfrm>
          <a:prstGeom prst="rect">
            <a:avLst/>
          </a:prstGeom>
        </p:spPr>
      </p:pic>
      <p:sp>
        <p:nvSpPr>
          <p:cNvPr id="96" name="文本框 95"/>
          <p:cNvSpPr txBox="1"/>
          <p:nvPr>
            <p:custDataLst>
              <p:tags r:id="rId9"/>
            </p:custDataLst>
          </p:nvPr>
        </p:nvSpPr>
        <p:spPr>
          <a:xfrm>
            <a:off x="5069559" y="3279775"/>
            <a:ext cx="2336371" cy="377252"/>
          </a:xfrm>
          <a:prstGeom prst="rect">
            <a:avLst/>
          </a:prstGeom>
          <a:noFill/>
        </p:spPr>
        <p:txBody>
          <a:bodyPr wrap="square" lIns="67500" tIns="35100" rIns="67500" bIns="0" rtlCol="0" anchor="b" anchorCtr="0">
            <a:normAutofit/>
          </a:bodyPr>
          <a:lstStyle>
            <a:defPPr>
              <a:defRPr lang="zh-CN"/>
            </a:defPPr>
            <a:lvl1pPr>
              <a:defRPr sz="2400" spc="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1500" b="1">
                <a:solidFill>
                  <a:srgbClr val="000000">
                    <a:lumMod val="75000"/>
                    <a:lumOff val="25000"/>
                  </a:srgbClr>
                </a:solidFill>
                <a:uFillTx/>
              </a:rPr>
              <a:t>课程意识</a:t>
            </a:r>
            <a:endParaRPr lang="zh-CN" altLang="en-US" sz="1500" b="1">
              <a:solidFill>
                <a:srgbClr val="000000">
                  <a:lumMod val="75000"/>
                  <a:lumOff val="25000"/>
                </a:srgbClr>
              </a:solidFill>
              <a:uFillTx/>
            </a:endParaRPr>
          </a:p>
        </p:txBody>
      </p:sp>
      <p:sp>
        <p:nvSpPr>
          <p:cNvPr id="97" name="文本框 96"/>
          <p:cNvSpPr txBox="1"/>
          <p:nvPr>
            <p:custDataLst>
              <p:tags r:id="rId10"/>
            </p:custDataLst>
          </p:nvPr>
        </p:nvSpPr>
        <p:spPr>
          <a:xfrm>
            <a:off x="5069559" y="3711027"/>
            <a:ext cx="2336371" cy="747917"/>
          </a:xfrm>
          <a:prstGeom prst="rect">
            <a:avLst/>
          </a:prstGeom>
          <a:noFill/>
        </p:spPr>
        <p:txBody>
          <a:bodyPr wrap="square" lIns="67500" tIns="0" rIns="67500" bIns="35100" rtlCol="0">
            <a:norm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algn="ctr">
              <a:lnSpc>
                <a:spcPct val="120000"/>
              </a:lnSpc>
            </a:pPr>
            <a:r>
              <a:rPr lang="zh-CN" altLang="en-US" sz="1050" dirty="0">
                <a:solidFill>
                  <a:srgbClr val="000000">
                    <a:lumMod val="65000"/>
                    <a:lumOff val="35000"/>
                  </a:srgb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教师在日常生活中，能够随时发现和利用可以影响幼儿发展的教育因素。</a:t>
            </a:r>
            <a:endParaRPr lang="zh-CN" altLang="en-US" sz="1050" dirty="0">
              <a:solidFill>
                <a:srgbClr val="000000">
                  <a:lumMod val="65000"/>
                  <a:lumOff val="35000"/>
                </a:srgb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>
            <p:custDataLst>
              <p:tags r:id="rId11"/>
            </p:custDataLst>
          </p:nvPr>
        </p:nvSpPr>
        <p:spPr>
          <a:xfrm>
            <a:off x="2576036" y="2763996"/>
            <a:ext cx="515779" cy="515779"/>
          </a:xfrm>
          <a:prstGeom prst="ellipse">
            <a:avLst/>
          </a:prstGeom>
          <a:solidFill>
            <a:srgbClr val="000000">
              <a:lumMod val="75000"/>
              <a:lumOff val="25000"/>
            </a:srgbClr>
          </a:solidFill>
          <a:ln w="3810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kumimoji="1" lang="zh-CN" altLang="en-US" sz="12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 85"/>
          <p:cNvSpPr/>
          <p:nvPr>
            <p:custDataLst>
              <p:tags r:id="rId12"/>
            </p:custDataLst>
          </p:nvPr>
        </p:nvSpPr>
        <p:spPr>
          <a:xfrm flipH="1">
            <a:off x="2621280" y="2845911"/>
            <a:ext cx="424815" cy="35194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kumimoji="1" lang="en-US" altLang="zh-CN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1" lang="zh-CN" altLang="en-US" sz="21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椭圆 25"/>
          <p:cNvSpPr/>
          <p:nvPr>
            <p:custDataLst>
              <p:tags r:id="rId13"/>
            </p:custDataLst>
          </p:nvPr>
        </p:nvSpPr>
        <p:spPr>
          <a:xfrm>
            <a:off x="5979795" y="2763996"/>
            <a:ext cx="515779" cy="515779"/>
          </a:xfrm>
          <a:prstGeom prst="ellipse">
            <a:avLst/>
          </a:prstGeom>
          <a:solidFill>
            <a:srgbClr val="000000">
              <a:lumMod val="75000"/>
              <a:lumOff val="25000"/>
            </a:srgbClr>
          </a:solidFill>
          <a:ln w="38100" cap="flat" cmpd="sng" algn="ctr">
            <a:solidFill>
              <a:srgbClr val="FFFFFF">
                <a:lumMod val="8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kumimoji="1" lang="zh-CN" altLang="en-US" sz="12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矩形 50"/>
          <p:cNvSpPr/>
          <p:nvPr>
            <p:custDataLst>
              <p:tags r:id="rId14"/>
            </p:custDataLst>
          </p:nvPr>
        </p:nvSpPr>
        <p:spPr>
          <a:xfrm flipH="1">
            <a:off x="6025039" y="2845911"/>
            <a:ext cx="424815" cy="351949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/>
            <a:r>
              <a:rPr kumimoji="1" lang="en-US" altLang="zh-CN" sz="21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1" lang="zh-CN" altLang="en-US" sz="21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在游戏中有效推进幼儿发展：观察和分析在先，介入和指导在后。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58495" y="1036955"/>
            <a:ext cx="3121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判断如何有效介入幼儿游戏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234940" y="1943100"/>
            <a:ext cx="231965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避免</a:t>
            </a:r>
            <a:endParaRPr lang="zh-CN" altLang="en-US"/>
          </a:p>
          <a:p>
            <a:endParaRPr lang="zh-CN" altLang="en-US"/>
          </a:p>
          <a:p>
            <a:r>
              <a:rPr lang="zh-CN" altLang="en-US" b="1"/>
              <a:t>盲目性干预</a:t>
            </a:r>
            <a:endParaRPr lang="zh-CN" altLang="en-US" b="1"/>
          </a:p>
          <a:p>
            <a:endParaRPr lang="zh-CN" altLang="en-US" b="1"/>
          </a:p>
          <a:p>
            <a:r>
              <a:rPr lang="zh-CN" altLang="en-US" b="1"/>
              <a:t>功利化干预</a:t>
            </a:r>
            <a:endParaRPr lang="zh-CN" altLang="en-US" b="1"/>
          </a:p>
        </p:txBody>
      </p:sp>
      <p:sp>
        <p:nvSpPr>
          <p:cNvPr id="6" name="文本框 5"/>
          <p:cNvSpPr txBox="1"/>
          <p:nvPr/>
        </p:nvSpPr>
        <p:spPr>
          <a:xfrm>
            <a:off x="658495" y="1603375"/>
            <a:ext cx="297688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你的介入是否尊重幼儿的游戏意愿？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你的介入是否帮助幼儿获得新的经验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,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提升游戏水平</a:t>
            </a:r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？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endParaRPr lang="en-US" altLang="zh-CN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r>
              <a:rPr lang="zh-CN" altLang="en-US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幼儿对你的介入是否积极响应？</a:t>
            </a:r>
            <a:endParaRPr lang="zh-CN" altLang="en-US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49559" t="19058" r="14636" b="44086"/>
          <a:stretch>
            <a:fillRect/>
          </a:stretch>
        </p:blipFill>
        <p:spPr>
          <a:xfrm>
            <a:off x="2246630" y="3831590"/>
            <a:ext cx="797560" cy="8223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12790" t="43216" r="51159" b="20789"/>
          <a:stretch>
            <a:fillRect/>
          </a:stretch>
        </p:blipFill>
        <p:spPr>
          <a:xfrm>
            <a:off x="6785610" y="2762250"/>
            <a:ext cx="1271905" cy="127190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888365" y="1971675"/>
            <a:ext cx="825563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50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+mn-ea"/>
              </a:rPr>
              <a:t>在集体教学中贯彻《</a:t>
            </a:r>
            <a:r>
              <a:rPr lang="zh-CN" altLang="en-US" sz="5000" b="1" dirty="0">
                <a:solidFill>
                  <a:schemeClr val="accent3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+mn-ea"/>
              </a:rPr>
              <a:t>指南》</a:t>
            </a:r>
            <a:endParaRPr lang="zh-CN" altLang="en-US" sz="5000" b="1" dirty="0">
              <a:solidFill>
                <a:schemeClr val="accent3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930" y="2832100"/>
            <a:ext cx="5403850" cy="742315"/>
          </a:xfrm>
          <a:prstGeom prst="rect">
            <a:avLst/>
          </a:prstGeom>
        </p:spPr>
      </p:pic>
      <p:sp>
        <p:nvSpPr>
          <p:cNvPr id="42" name="五角星 41"/>
          <p:cNvSpPr/>
          <p:nvPr/>
        </p:nvSpPr>
        <p:spPr>
          <a:xfrm rot="21380687">
            <a:off x="1082934" y="3588714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五角星 42"/>
          <p:cNvSpPr/>
          <p:nvPr/>
        </p:nvSpPr>
        <p:spPr>
          <a:xfrm rot="19938392">
            <a:off x="2502562" y="3526712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五角星 43"/>
          <p:cNvSpPr/>
          <p:nvPr/>
        </p:nvSpPr>
        <p:spPr>
          <a:xfrm rot="19938392">
            <a:off x="1838245" y="3176261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角星 44"/>
          <p:cNvSpPr/>
          <p:nvPr/>
        </p:nvSpPr>
        <p:spPr>
          <a:xfrm rot="19967404">
            <a:off x="7226638" y="3099693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五角星 45"/>
          <p:cNvSpPr/>
          <p:nvPr/>
        </p:nvSpPr>
        <p:spPr>
          <a:xfrm>
            <a:off x="6343247" y="3487531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8122729" y="3484610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8636173" y="3727953"/>
            <a:ext cx="93172" cy="9317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五角星 50"/>
          <p:cNvSpPr/>
          <p:nvPr/>
        </p:nvSpPr>
        <p:spPr>
          <a:xfrm rot="19922997">
            <a:off x="8316952" y="3102505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36" y="1684365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2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6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8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2" grpId="0" bldLvl="0" animBg="1"/>
          <p:bldP spid="42" grpId="1" bldLvl="0" animBg="1"/>
          <p:bldP spid="43" grpId="0" bldLvl="0" animBg="1"/>
          <p:bldP spid="43" grpId="1" bldLvl="0" animBg="1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 bldLvl="0" animBg="1"/>
          <p:bldP spid="47" grpId="0" bldLvl="0" animBg="1"/>
          <p:bldP spid="47" grpId="1" bldLvl="0" animBg="1"/>
          <p:bldP spid="48" grpId="0" bldLvl="0" animBg="1"/>
          <p:bldP spid="51" grpId="0" bldLvl="0" animBg="1"/>
          <p:bldP spid="51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2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56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8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2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2" grpId="0" bldLvl="0" animBg="1"/>
          <p:bldP spid="42" grpId="1" bldLvl="0" animBg="1"/>
          <p:bldP spid="43" grpId="0" bldLvl="0" animBg="1"/>
          <p:bldP spid="43" grpId="1" bldLvl="0" animBg="1"/>
          <p:bldP spid="44" grpId="0" bldLvl="0" animBg="1"/>
          <p:bldP spid="44" grpId="1" bldLvl="0" animBg="1"/>
          <p:bldP spid="45" grpId="0" bldLvl="0" animBg="1"/>
          <p:bldP spid="45" grpId="1" bldLvl="0" animBg="1"/>
          <p:bldP spid="46" grpId="0" bldLvl="0" animBg="1"/>
          <p:bldP spid="47" grpId="0" bldLvl="0" animBg="1"/>
          <p:bldP spid="47" grpId="1" bldLvl="0" animBg="1"/>
          <p:bldP spid="48" grpId="0" bldLvl="0" animBg="1"/>
          <p:bldP spid="51" grpId="0" bldLvl="0" animBg="1"/>
          <p:bldP spid="51" grpId="1" bldLvl="0" animBg="1"/>
        </p:bldLst>
      </p:timing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 rot="19980000">
            <a:off x="6295390" y="3765550"/>
            <a:ext cx="917575" cy="119888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  <p:txBody>
          <a:bodyPr wrap="square" rtlCol="0" anchor="t">
            <a:spAutoFit/>
          </a:bodyPr>
          <a:p>
            <a:pPr algn="ctr"/>
            <a:r>
              <a:rPr lang="zh-CN" altLang="en-US" sz="3600" b="1">
                <a:ln w="12700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现存</a:t>
            </a:r>
            <a:endParaRPr lang="zh-CN" altLang="en-US" sz="3600" b="1">
              <a:ln w="1270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集体教学的利与弊</a:t>
            </a:r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805305" y="1066800"/>
            <a:ext cx="871855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利</a:t>
            </a:r>
            <a:endParaRPr lang="zh-CN" alt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200775" y="1066800"/>
            <a:ext cx="871855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弊</a:t>
            </a:r>
            <a:endParaRPr lang="zh-CN" altLang="en-US" sz="48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42925" y="2423795"/>
            <a:ext cx="33959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高效、经济、公平</a:t>
            </a:r>
            <a:endParaRPr lang="zh-CN" altLang="en-US"/>
          </a:p>
          <a:p>
            <a:pPr algn="ctr"/>
            <a:r>
              <a:rPr lang="zh-CN" altLang="en-US"/>
              <a:t>引领性强</a:t>
            </a:r>
            <a:endParaRPr lang="zh-CN" altLang="en-US"/>
          </a:p>
          <a:p>
            <a:pPr algn="ctr"/>
            <a:r>
              <a:rPr lang="zh-CN" altLang="en-US"/>
              <a:t>系统性强</a:t>
            </a:r>
            <a:endParaRPr lang="zh-CN" altLang="en-US"/>
          </a:p>
          <a:p>
            <a:pPr algn="ctr"/>
            <a:r>
              <a:rPr lang="zh-CN" altLang="en-US"/>
              <a:t>有利于培养集体感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939030" y="2284730"/>
            <a:ext cx="33959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/>
              <a:t>功能定位不准确</a:t>
            </a:r>
            <a:endParaRPr lang="zh-CN" altLang="en-US" b="1"/>
          </a:p>
          <a:p>
            <a:pPr algn="ctr"/>
            <a:r>
              <a:rPr lang="zh-CN" altLang="en-US" b="1"/>
              <a:t>教育目标定位不清</a:t>
            </a:r>
            <a:endParaRPr lang="zh-CN" altLang="en-US" b="1"/>
          </a:p>
          <a:p>
            <a:pPr algn="ctr"/>
            <a:r>
              <a:rPr lang="zh-CN" altLang="en-US" b="1"/>
              <a:t>重知识技能，轻情感态度</a:t>
            </a:r>
            <a:endParaRPr lang="zh-CN" altLang="en-US" b="1"/>
          </a:p>
          <a:p>
            <a:pPr algn="ctr"/>
            <a:r>
              <a:rPr lang="zh-CN" altLang="en-US" b="1"/>
              <a:t>缺乏互动，幼儿被动</a:t>
            </a:r>
            <a:endParaRPr lang="zh-CN" altLang="en-US" b="1"/>
          </a:p>
          <a:p>
            <a:pPr algn="ctr"/>
            <a:r>
              <a:rPr lang="zh-CN" altLang="en-US" b="1"/>
              <a:t>教法单一</a:t>
            </a:r>
            <a:endParaRPr lang="zh-CN" altLang="en-US" b="1"/>
          </a:p>
        </p:txBody>
      </p:sp>
      <p:sp>
        <p:nvSpPr>
          <p:cNvPr id="32" name="圆角矩形 7"/>
          <p:cNvSpPr>
            <a:spLocks noChangeArrowheads="1"/>
          </p:cNvSpPr>
          <p:nvPr/>
        </p:nvSpPr>
        <p:spPr bwMode="auto">
          <a:xfrm>
            <a:off x="3231515" y="835660"/>
            <a:ext cx="2516505" cy="1449070"/>
          </a:xfrm>
          <a:prstGeom prst="roundRect">
            <a:avLst>
              <a:gd name="adj" fmla="val 5033"/>
            </a:avLst>
          </a:prstGeom>
          <a:blipFill dpi="0" rotWithShape="1">
            <a:blip r:embed="rId1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noFill/>
          </a:ln>
        </p:spPr>
        <p:txBody>
          <a:bodyPr lIns="68580" tIns="34290" rIns="68580" bIns="34290" anchor="ctr"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集体教学</a:t>
            </a:r>
            <a:r>
              <a:rPr lang="en-US" altLang="zh-CN"/>
              <a:t>——</a:t>
            </a:r>
            <a:endParaRPr lang="en-US" altLang="zh-CN"/>
          </a:p>
        </p:txBody>
      </p:sp>
      <p:sp>
        <p:nvSpPr>
          <p:cNvPr id="3" name="矩形 2"/>
          <p:cNvSpPr/>
          <p:nvPr/>
        </p:nvSpPr>
        <p:spPr>
          <a:xfrm>
            <a:off x="591820" y="935355"/>
            <a:ext cx="201930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准确定位</a:t>
            </a:r>
            <a:endParaRPr lang="zh-CN" altLang="en-US" sz="3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06065" y="935355"/>
            <a:ext cx="5853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学前儿童的知识经验可以分为两类：一类通过日常</a:t>
            </a:r>
            <a:r>
              <a:rPr lang="zh-CN" altLang="en-US">
                <a:solidFill>
                  <a:srgbClr val="FF0000"/>
                </a:solidFill>
              </a:rPr>
              <a:t>生活</a:t>
            </a:r>
            <a:r>
              <a:rPr lang="zh-CN" altLang="en-US"/>
              <a:t>和</a:t>
            </a:r>
            <a:r>
              <a:rPr lang="zh-CN" altLang="en-US">
                <a:solidFill>
                  <a:srgbClr val="FF0000"/>
                </a:solidFill>
              </a:rPr>
              <a:t>游戏</a:t>
            </a:r>
            <a:r>
              <a:rPr lang="zh-CN" altLang="en-US"/>
              <a:t>自发获得，一类需要通过</a:t>
            </a:r>
            <a:r>
              <a:rPr lang="zh-CN" altLang="en-US">
                <a:solidFill>
                  <a:srgbClr val="FF0000"/>
                </a:solidFill>
              </a:rPr>
              <a:t>集体教学</a:t>
            </a:r>
            <a:r>
              <a:rPr lang="zh-CN" altLang="en-US"/>
              <a:t>来获得。</a:t>
            </a:r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-1772285" y="182880"/>
            <a:ext cx="12523470" cy="460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“</a:t>
            </a:r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教育要走在发展的前面，引领发展</a:t>
            </a:r>
            <a:r>
              <a:rPr lang="en-US" alt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</a:t>
            </a:r>
            <a:endParaRPr lang="en-US" altLang="zh-CN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968693" y="2075815"/>
            <a:ext cx="7690485" cy="5219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8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这个内容可不可以在日常生活或者游戏中学习？</a:t>
            </a:r>
            <a:endParaRPr lang="zh-CN" altLang="en-US" sz="28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24070" y="3093085"/>
            <a:ext cx="37630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教学目标</a:t>
            </a:r>
            <a:endParaRPr lang="zh-CN" altLang="en-US"/>
          </a:p>
          <a:p>
            <a:r>
              <a:rPr lang="zh-CN" altLang="en-US"/>
              <a:t>教学内容</a:t>
            </a:r>
            <a:endParaRPr lang="zh-CN" altLang="en-US"/>
          </a:p>
          <a:p>
            <a:r>
              <a:rPr lang="zh-CN" altLang="en-US"/>
              <a:t>教学方法与策略</a:t>
            </a:r>
            <a:endParaRPr lang="zh-CN" altLang="en-US"/>
          </a:p>
          <a:p>
            <a:r>
              <a:rPr lang="zh-CN" altLang="en-US"/>
              <a:t>根据幼儿反应作出适当调整</a:t>
            </a:r>
            <a:endParaRPr lang="zh-CN" altLang="en-US"/>
          </a:p>
        </p:txBody>
      </p:sp>
      <p:sp>
        <p:nvSpPr>
          <p:cNvPr id="9" name="左弧形箭头 8"/>
          <p:cNvSpPr/>
          <p:nvPr/>
        </p:nvSpPr>
        <p:spPr>
          <a:xfrm>
            <a:off x="347345" y="2330450"/>
            <a:ext cx="504190" cy="152654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75360" y="3308350"/>
            <a:ext cx="3031490" cy="7683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集体教学</a:t>
            </a:r>
            <a:endParaRPr lang="zh-CN" altLang="en-US" sz="4400" b="1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3759835" y="3620135"/>
            <a:ext cx="791845" cy="1441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332740" y="170180"/>
            <a:ext cx="416179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《指南》对于集体教学的作用</a:t>
            </a:r>
            <a:endParaRPr lang="zh-CN" altLang="en-US" sz="24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45870" y="776605"/>
            <a:ext cx="70364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★帮助教师理解各领域教育的</a:t>
            </a:r>
            <a:r>
              <a:rPr lang="zh-CN" altLang="en-US">
                <a:solidFill>
                  <a:srgbClr val="FF0000"/>
                </a:solidFill>
              </a:rPr>
              <a:t>核心价值</a:t>
            </a:r>
            <a:endParaRPr lang="zh-CN" altLang="en-US">
              <a:solidFill>
                <a:srgbClr val="FF0000"/>
              </a:solidFill>
            </a:endParaRPr>
          </a:p>
          <a:p>
            <a:endParaRPr lang="zh-CN" altLang="en-US"/>
          </a:p>
          <a:p>
            <a:endParaRPr lang="zh-CN" altLang="en-US">
              <a:solidFill>
                <a:srgbClr val="FF0000"/>
              </a:solidFill>
            </a:endParaRPr>
          </a:p>
        </p:txBody>
      </p:sp>
      <p:grpSp>
        <p:nvGrpSpPr>
          <p:cNvPr id="45" name="组合 44"/>
          <p:cNvGrpSpPr/>
          <p:nvPr>
            <p:custDataLst>
              <p:tags r:id="rId1"/>
            </p:custDataLst>
          </p:nvPr>
        </p:nvGrpSpPr>
        <p:grpSpPr>
          <a:xfrm>
            <a:off x="913292" y="1338500"/>
            <a:ext cx="1698633" cy="1698633"/>
            <a:chOff x="941560" y="3612332"/>
            <a:chExt cx="1403287" cy="1403287"/>
          </a:xfrm>
        </p:grpSpPr>
        <p:sp>
          <p:nvSpPr>
            <p:cNvPr id="46" name="任意多边形 45"/>
            <p:cNvSpPr/>
            <p:nvPr>
              <p:custDataLst>
                <p:tags r:id="rId2"/>
              </p:custDataLst>
            </p:nvPr>
          </p:nvSpPr>
          <p:spPr>
            <a:xfrm>
              <a:off x="941560" y="3612332"/>
              <a:ext cx="736961" cy="1403287"/>
            </a:xfrm>
            <a:custGeom>
              <a:avLst/>
              <a:gdLst>
                <a:gd name="connsiteX0" fmla="*/ 701644 w 736961"/>
                <a:gd name="connsiteY0" fmla="*/ 0 h 1403287"/>
                <a:gd name="connsiteX1" fmla="*/ 736961 w 736961"/>
                <a:gd name="connsiteY1" fmla="*/ 35317 h 1403287"/>
                <a:gd name="connsiteX2" fmla="*/ 70634 w 736961"/>
                <a:gd name="connsiteY2" fmla="*/ 701644 h 1403287"/>
                <a:gd name="connsiteX3" fmla="*/ 736961 w 736961"/>
                <a:gd name="connsiteY3" fmla="*/ 1367970 h 1403287"/>
                <a:gd name="connsiteX4" fmla="*/ 701644 w 736961"/>
                <a:gd name="connsiteY4" fmla="*/ 1403287 h 1403287"/>
                <a:gd name="connsiteX5" fmla="*/ 0 w 736961"/>
                <a:gd name="connsiteY5" fmla="*/ 701644 h 140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6961" h="1403287">
                  <a:moveTo>
                    <a:pt x="701644" y="0"/>
                  </a:moveTo>
                  <a:lnTo>
                    <a:pt x="736961" y="35317"/>
                  </a:lnTo>
                  <a:lnTo>
                    <a:pt x="70634" y="701644"/>
                  </a:lnTo>
                  <a:lnTo>
                    <a:pt x="736961" y="1367970"/>
                  </a:lnTo>
                  <a:lnTo>
                    <a:pt x="701644" y="1403287"/>
                  </a:lnTo>
                  <a:lnTo>
                    <a:pt x="0" y="701644"/>
                  </a:lnTo>
                  <a:close/>
                </a:path>
              </a:pathLst>
            </a:custGeom>
            <a:solidFill>
              <a:srgbClr val="FC6E5B"/>
            </a:solidFill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rmAutofit/>
            </a:bodyPr>
            <a:p>
              <a:pPr algn="just">
                <a:lnSpc>
                  <a:spcPct val="130000"/>
                </a:lnSpc>
              </a:pPr>
              <a:endParaRPr lang="zh-CN" altLang="en-US" sz="1350" dirty="0" err="1">
                <a:solidFill>
                  <a:srgbClr val="FFFFFF"/>
                </a:solidFill>
              </a:endParaRPr>
            </a:p>
          </p:txBody>
        </p:sp>
        <p:sp>
          <p:nvSpPr>
            <p:cNvPr id="47" name="菱形 46"/>
            <p:cNvSpPr/>
            <p:nvPr>
              <p:custDataLst>
                <p:tags r:id="rId3"/>
              </p:custDataLst>
            </p:nvPr>
          </p:nvSpPr>
          <p:spPr>
            <a:xfrm>
              <a:off x="1032094" y="3657599"/>
              <a:ext cx="1312753" cy="1312753"/>
            </a:xfrm>
            <a:prstGeom prst="diamond">
              <a:avLst/>
            </a:prstGeom>
            <a:solidFill>
              <a:srgbClr val="FC6E5B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p>
              <a:pPr algn="just">
                <a:lnSpc>
                  <a:spcPct val="110000"/>
                </a:lnSpc>
              </a:pPr>
              <a:r>
                <a:rPr lang="zh-CN" altLang="en-US" sz="2800" smtClean="0">
                  <a:solidFill>
                    <a:srgbClr val="FFFFFF"/>
                  </a:solidFill>
                </a:rPr>
                <a:t>健康</a:t>
              </a:r>
              <a:endParaRPr lang="zh-CN" altLang="en-US" sz="280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48" name="组合 47"/>
          <p:cNvGrpSpPr/>
          <p:nvPr>
            <p:custDataLst>
              <p:tags r:id="rId4"/>
            </p:custDataLst>
          </p:nvPr>
        </p:nvGrpSpPr>
        <p:grpSpPr>
          <a:xfrm>
            <a:off x="3668075" y="1339135"/>
            <a:ext cx="1698633" cy="1698633"/>
            <a:chOff x="941560" y="3612332"/>
            <a:chExt cx="1403287" cy="1403287"/>
          </a:xfrm>
          <a:solidFill>
            <a:srgbClr val="E6B07A"/>
          </a:solidFill>
        </p:grpSpPr>
        <p:sp>
          <p:nvSpPr>
            <p:cNvPr id="49" name="任意多边形 48"/>
            <p:cNvSpPr/>
            <p:nvPr>
              <p:custDataLst>
                <p:tags r:id="rId5"/>
              </p:custDataLst>
            </p:nvPr>
          </p:nvSpPr>
          <p:spPr>
            <a:xfrm>
              <a:off x="941560" y="3612332"/>
              <a:ext cx="736961" cy="1403287"/>
            </a:xfrm>
            <a:custGeom>
              <a:avLst/>
              <a:gdLst>
                <a:gd name="connsiteX0" fmla="*/ 701644 w 736961"/>
                <a:gd name="connsiteY0" fmla="*/ 0 h 1403287"/>
                <a:gd name="connsiteX1" fmla="*/ 736961 w 736961"/>
                <a:gd name="connsiteY1" fmla="*/ 35317 h 1403287"/>
                <a:gd name="connsiteX2" fmla="*/ 70634 w 736961"/>
                <a:gd name="connsiteY2" fmla="*/ 701644 h 1403287"/>
                <a:gd name="connsiteX3" fmla="*/ 736961 w 736961"/>
                <a:gd name="connsiteY3" fmla="*/ 1367970 h 1403287"/>
                <a:gd name="connsiteX4" fmla="*/ 701644 w 736961"/>
                <a:gd name="connsiteY4" fmla="*/ 1403287 h 1403287"/>
                <a:gd name="connsiteX5" fmla="*/ 0 w 736961"/>
                <a:gd name="connsiteY5" fmla="*/ 701644 h 140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6961" h="1403287">
                  <a:moveTo>
                    <a:pt x="701644" y="0"/>
                  </a:moveTo>
                  <a:lnTo>
                    <a:pt x="736961" y="35317"/>
                  </a:lnTo>
                  <a:lnTo>
                    <a:pt x="70634" y="701644"/>
                  </a:lnTo>
                  <a:lnTo>
                    <a:pt x="736961" y="1367970"/>
                  </a:lnTo>
                  <a:lnTo>
                    <a:pt x="701644" y="1403287"/>
                  </a:lnTo>
                  <a:lnTo>
                    <a:pt x="0" y="701644"/>
                  </a:ln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rmAutofit/>
            </a:bodyPr>
            <a:p>
              <a:pPr algn="just">
                <a:lnSpc>
                  <a:spcPct val="130000"/>
                </a:lnSpc>
              </a:pPr>
              <a:endParaRPr lang="zh-CN" altLang="en-US" sz="1350" dirty="0" err="1">
                <a:solidFill>
                  <a:srgbClr val="FFFFFF"/>
                </a:solidFill>
              </a:endParaRPr>
            </a:p>
          </p:txBody>
        </p:sp>
        <p:sp>
          <p:nvSpPr>
            <p:cNvPr id="50" name="菱形 49"/>
            <p:cNvSpPr/>
            <p:nvPr>
              <p:custDataLst>
                <p:tags r:id="rId6"/>
              </p:custDataLst>
            </p:nvPr>
          </p:nvSpPr>
          <p:spPr>
            <a:xfrm>
              <a:off x="1032094" y="3657599"/>
              <a:ext cx="1312753" cy="1312753"/>
            </a:xfrm>
            <a:prstGeom prst="diamond">
              <a:avLst/>
            </a:prstGeom>
            <a:grpFill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p>
              <a:pPr algn="just">
                <a:lnSpc>
                  <a:spcPct val="110000"/>
                </a:lnSpc>
              </a:pPr>
              <a:r>
                <a:rPr lang="zh-CN" altLang="en-US" sz="2800" smtClean="0">
                  <a:solidFill>
                    <a:srgbClr val="FFFFFF"/>
                  </a:solidFill>
                </a:rPr>
                <a:t>社会</a:t>
              </a:r>
              <a:endParaRPr lang="zh-CN" altLang="en-US" sz="280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51" name="组合 50"/>
          <p:cNvGrpSpPr/>
          <p:nvPr>
            <p:custDataLst>
              <p:tags r:id="rId7"/>
            </p:custDataLst>
          </p:nvPr>
        </p:nvGrpSpPr>
        <p:grpSpPr>
          <a:xfrm>
            <a:off x="6464768" y="1338500"/>
            <a:ext cx="1698633" cy="1698633"/>
            <a:chOff x="941560" y="3612332"/>
            <a:chExt cx="1403287" cy="1403287"/>
          </a:xfrm>
          <a:solidFill>
            <a:srgbClr val="E7ABB1"/>
          </a:solidFill>
        </p:grpSpPr>
        <p:sp>
          <p:nvSpPr>
            <p:cNvPr id="52" name="任意多边形 51"/>
            <p:cNvSpPr/>
            <p:nvPr>
              <p:custDataLst>
                <p:tags r:id="rId8"/>
              </p:custDataLst>
            </p:nvPr>
          </p:nvSpPr>
          <p:spPr>
            <a:xfrm>
              <a:off x="941560" y="3612332"/>
              <a:ext cx="736961" cy="1403287"/>
            </a:xfrm>
            <a:custGeom>
              <a:avLst/>
              <a:gdLst>
                <a:gd name="connsiteX0" fmla="*/ 701644 w 736961"/>
                <a:gd name="connsiteY0" fmla="*/ 0 h 1403287"/>
                <a:gd name="connsiteX1" fmla="*/ 736961 w 736961"/>
                <a:gd name="connsiteY1" fmla="*/ 35317 h 1403287"/>
                <a:gd name="connsiteX2" fmla="*/ 70634 w 736961"/>
                <a:gd name="connsiteY2" fmla="*/ 701644 h 1403287"/>
                <a:gd name="connsiteX3" fmla="*/ 736961 w 736961"/>
                <a:gd name="connsiteY3" fmla="*/ 1367970 h 1403287"/>
                <a:gd name="connsiteX4" fmla="*/ 701644 w 736961"/>
                <a:gd name="connsiteY4" fmla="*/ 1403287 h 1403287"/>
                <a:gd name="connsiteX5" fmla="*/ 0 w 736961"/>
                <a:gd name="connsiteY5" fmla="*/ 701644 h 140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6961" h="1403287">
                  <a:moveTo>
                    <a:pt x="701644" y="0"/>
                  </a:moveTo>
                  <a:lnTo>
                    <a:pt x="736961" y="35317"/>
                  </a:lnTo>
                  <a:lnTo>
                    <a:pt x="70634" y="701644"/>
                  </a:lnTo>
                  <a:lnTo>
                    <a:pt x="736961" y="1367970"/>
                  </a:lnTo>
                  <a:lnTo>
                    <a:pt x="701644" y="1403287"/>
                  </a:lnTo>
                  <a:lnTo>
                    <a:pt x="0" y="701644"/>
                  </a:ln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rmAutofit/>
            </a:bodyPr>
            <a:p>
              <a:pPr algn="just">
                <a:lnSpc>
                  <a:spcPct val="130000"/>
                </a:lnSpc>
              </a:pPr>
              <a:endParaRPr lang="zh-CN" altLang="en-US" sz="1350" dirty="0" err="1">
                <a:solidFill>
                  <a:srgbClr val="FFFFFF"/>
                </a:solidFill>
              </a:endParaRPr>
            </a:p>
          </p:txBody>
        </p:sp>
        <p:sp>
          <p:nvSpPr>
            <p:cNvPr id="53" name="菱形 52"/>
            <p:cNvSpPr/>
            <p:nvPr>
              <p:custDataLst>
                <p:tags r:id="rId9"/>
              </p:custDataLst>
            </p:nvPr>
          </p:nvSpPr>
          <p:spPr>
            <a:xfrm>
              <a:off x="1032094" y="3657599"/>
              <a:ext cx="1312753" cy="1312753"/>
            </a:xfrm>
            <a:prstGeom prst="diamond">
              <a:avLst/>
            </a:prstGeom>
            <a:grpFill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p>
              <a:pPr algn="just">
                <a:lnSpc>
                  <a:spcPct val="110000"/>
                </a:lnSpc>
              </a:pPr>
              <a:r>
                <a:rPr lang="zh-CN" altLang="en-US" sz="2800" smtClean="0">
                  <a:solidFill>
                    <a:srgbClr val="FFFFFF"/>
                  </a:solidFill>
                </a:rPr>
                <a:t>艺术</a:t>
              </a:r>
              <a:endParaRPr lang="zh-CN" altLang="en-US" sz="280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54" name="组合 53"/>
          <p:cNvGrpSpPr/>
          <p:nvPr>
            <p:custDataLst>
              <p:tags r:id="rId10"/>
            </p:custDataLst>
          </p:nvPr>
        </p:nvGrpSpPr>
        <p:grpSpPr>
          <a:xfrm>
            <a:off x="2186305" y="1984375"/>
            <a:ext cx="1752600" cy="1698625"/>
            <a:chOff x="941560" y="3612332"/>
            <a:chExt cx="1352919" cy="1403287"/>
          </a:xfrm>
          <a:solidFill>
            <a:srgbClr val="E7ABB1"/>
          </a:solidFill>
        </p:grpSpPr>
        <p:sp>
          <p:nvSpPr>
            <p:cNvPr id="55" name="任意多边形 54"/>
            <p:cNvSpPr/>
            <p:nvPr>
              <p:custDataLst>
                <p:tags r:id="rId11"/>
              </p:custDataLst>
            </p:nvPr>
          </p:nvSpPr>
          <p:spPr>
            <a:xfrm>
              <a:off x="941560" y="3612332"/>
              <a:ext cx="736961" cy="1403287"/>
            </a:xfrm>
            <a:custGeom>
              <a:avLst/>
              <a:gdLst>
                <a:gd name="connsiteX0" fmla="*/ 701644 w 736961"/>
                <a:gd name="connsiteY0" fmla="*/ 0 h 1403287"/>
                <a:gd name="connsiteX1" fmla="*/ 736961 w 736961"/>
                <a:gd name="connsiteY1" fmla="*/ 35317 h 1403287"/>
                <a:gd name="connsiteX2" fmla="*/ 70634 w 736961"/>
                <a:gd name="connsiteY2" fmla="*/ 701644 h 1403287"/>
                <a:gd name="connsiteX3" fmla="*/ 736961 w 736961"/>
                <a:gd name="connsiteY3" fmla="*/ 1367970 h 1403287"/>
                <a:gd name="connsiteX4" fmla="*/ 701644 w 736961"/>
                <a:gd name="connsiteY4" fmla="*/ 1403287 h 1403287"/>
                <a:gd name="connsiteX5" fmla="*/ 0 w 736961"/>
                <a:gd name="connsiteY5" fmla="*/ 701644 h 140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6961" h="1403287">
                  <a:moveTo>
                    <a:pt x="701644" y="0"/>
                  </a:moveTo>
                  <a:lnTo>
                    <a:pt x="736961" y="35317"/>
                  </a:lnTo>
                  <a:lnTo>
                    <a:pt x="70634" y="701644"/>
                  </a:lnTo>
                  <a:lnTo>
                    <a:pt x="736961" y="1367970"/>
                  </a:lnTo>
                  <a:lnTo>
                    <a:pt x="701644" y="1403287"/>
                  </a:lnTo>
                  <a:lnTo>
                    <a:pt x="0" y="701644"/>
                  </a:lnTo>
                  <a:close/>
                </a:path>
              </a:pathLst>
            </a:custGeom>
            <a:grp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rmAutofit/>
            </a:bodyPr>
            <a:p>
              <a:pPr algn="just">
                <a:lnSpc>
                  <a:spcPct val="130000"/>
                </a:lnSpc>
              </a:pPr>
              <a:endParaRPr lang="zh-CN" altLang="en-US" sz="1350" dirty="0" err="1">
                <a:solidFill>
                  <a:srgbClr val="FFFFFF"/>
                </a:solidFill>
              </a:endParaRPr>
            </a:p>
          </p:txBody>
        </p:sp>
        <p:sp>
          <p:nvSpPr>
            <p:cNvPr id="56" name="菱形 55"/>
            <p:cNvSpPr/>
            <p:nvPr>
              <p:custDataLst>
                <p:tags r:id="rId12"/>
              </p:custDataLst>
            </p:nvPr>
          </p:nvSpPr>
          <p:spPr>
            <a:xfrm>
              <a:off x="1019724" y="3657447"/>
              <a:ext cx="1274755" cy="1312526"/>
            </a:xfrm>
            <a:prstGeom prst="diamond">
              <a:avLst/>
            </a:prstGeom>
            <a:grpFill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p>
              <a:pPr algn="just">
                <a:lnSpc>
                  <a:spcPct val="110000"/>
                </a:lnSpc>
              </a:pPr>
              <a:r>
                <a:rPr lang="zh-CN" altLang="en-US" sz="3200" smtClean="0">
                  <a:solidFill>
                    <a:srgbClr val="FFFFFF"/>
                  </a:solidFill>
                </a:rPr>
                <a:t>语言</a:t>
              </a:r>
              <a:endParaRPr lang="zh-CN" altLang="en-US" sz="320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57" name="组合 56"/>
          <p:cNvGrpSpPr/>
          <p:nvPr>
            <p:custDataLst>
              <p:tags r:id="rId13"/>
            </p:custDataLst>
          </p:nvPr>
        </p:nvGrpSpPr>
        <p:grpSpPr>
          <a:xfrm>
            <a:off x="5076898" y="1984164"/>
            <a:ext cx="1698633" cy="1698633"/>
            <a:chOff x="941560" y="3612332"/>
            <a:chExt cx="1403287" cy="1403287"/>
          </a:xfrm>
        </p:grpSpPr>
        <p:sp>
          <p:nvSpPr>
            <p:cNvPr id="58" name="任意多边形 57"/>
            <p:cNvSpPr/>
            <p:nvPr>
              <p:custDataLst>
                <p:tags r:id="rId14"/>
              </p:custDataLst>
            </p:nvPr>
          </p:nvSpPr>
          <p:spPr>
            <a:xfrm>
              <a:off x="941560" y="3612332"/>
              <a:ext cx="736961" cy="1403287"/>
            </a:xfrm>
            <a:custGeom>
              <a:avLst/>
              <a:gdLst>
                <a:gd name="connsiteX0" fmla="*/ 701644 w 736961"/>
                <a:gd name="connsiteY0" fmla="*/ 0 h 1403287"/>
                <a:gd name="connsiteX1" fmla="*/ 736961 w 736961"/>
                <a:gd name="connsiteY1" fmla="*/ 35317 h 1403287"/>
                <a:gd name="connsiteX2" fmla="*/ 70634 w 736961"/>
                <a:gd name="connsiteY2" fmla="*/ 701644 h 1403287"/>
                <a:gd name="connsiteX3" fmla="*/ 736961 w 736961"/>
                <a:gd name="connsiteY3" fmla="*/ 1367970 h 1403287"/>
                <a:gd name="connsiteX4" fmla="*/ 701644 w 736961"/>
                <a:gd name="connsiteY4" fmla="*/ 1403287 h 1403287"/>
                <a:gd name="connsiteX5" fmla="*/ 0 w 736961"/>
                <a:gd name="connsiteY5" fmla="*/ 701644 h 140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6961" h="1403287">
                  <a:moveTo>
                    <a:pt x="701644" y="0"/>
                  </a:moveTo>
                  <a:lnTo>
                    <a:pt x="736961" y="35317"/>
                  </a:lnTo>
                  <a:lnTo>
                    <a:pt x="70634" y="701644"/>
                  </a:lnTo>
                  <a:lnTo>
                    <a:pt x="736961" y="1367970"/>
                  </a:lnTo>
                  <a:lnTo>
                    <a:pt x="701644" y="1403287"/>
                  </a:lnTo>
                  <a:lnTo>
                    <a:pt x="0" y="701644"/>
                  </a:lnTo>
                  <a:close/>
                </a:path>
              </a:pathLst>
            </a:custGeom>
            <a:solidFill>
              <a:srgbClr val="FC6E5B"/>
            </a:solidFill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rmAutofit/>
            </a:bodyPr>
            <a:p>
              <a:pPr algn="just">
                <a:lnSpc>
                  <a:spcPct val="130000"/>
                </a:lnSpc>
              </a:pPr>
              <a:endParaRPr lang="zh-CN" altLang="en-US" sz="1350" dirty="0" err="1">
                <a:solidFill>
                  <a:srgbClr val="FFFFFF"/>
                </a:solidFill>
              </a:endParaRPr>
            </a:p>
          </p:txBody>
        </p:sp>
        <p:sp>
          <p:nvSpPr>
            <p:cNvPr id="59" name="菱形 58"/>
            <p:cNvSpPr/>
            <p:nvPr>
              <p:custDataLst>
                <p:tags r:id="rId15"/>
              </p:custDataLst>
            </p:nvPr>
          </p:nvSpPr>
          <p:spPr>
            <a:xfrm>
              <a:off x="1032094" y="3657599"/>
              <a:ext cx="1312753" cy="1312753"/>
            </a:xfrm>
            <a:prstGeom prst="diamond">
              <a:avLst/>
            </a:prstGeom>
            <a:solidFill>
              <a:srgbClr val="FC6E5B"/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rmAutofit/>
            </a:bodyPr>
            <a:p>
              <a:pPr algn="just">
                <a:lnSpc>
                  <a:spcPct val="110000"/>
                </a:lnSpc>
              </a:pPr>
              <a:r>
                <a:rPr lang="zh-CN" altLang="en-US" sz="2800" smtClean="0">
                  <a:solidFill>
                    <a:srgbClr val="FFFFFF"/>
                  </a:solidFill>
                </a:rPr>
                <a:t>科学</a:t>
              </a:r>
              <a:endParaRPr lang="zh-CN" altLang="en-US" sz="280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60" name="矩形 6"/>
          <p:cNvSpPr>
            <a:spLocks noChangeArrowheads="1"/>
          </p:cNvSpPr>
          <p:nvPr/>
        </p:nvSpPr>
        <p:spPr bwMode="auto">
          <a:xfrm>
            <a:off x="718185" y="3101658"/>
            <a:ext cx="2347913" cy="152971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身心状况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动作发展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生活习惯和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基本的自理能力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61" name="矩形 6"/>
          <p:cNvSpPr>
            <a:spLocks noChangeArrowheads="1"/>
          </p:cNvSpPr>
          <p:nvPr/>
        </p:nvSpPr>
        <p:spPr bwMode="auto">
          <a:xfrm>
            <a:off x="2286953" y="3580130"/>
            <a:ext cx="2808287" cy="73088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倾听与表达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阅读与书写准备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62" name="矩形 6"/>
          <p:cNvSpPr>
            <a:spLocks noChangeArrowheads="1"/>
          </p:cNvSpPr>
          <p:nvPr/>
        </p:nvSpPr>
        <p:spPr bwMode="auto">
          <a:xfrm>
            <a:off x="3938905" y="3190558"/>
            <a:ext cx="2009775" cy="8102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人际交往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社会适应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63" name="矩形 6"/>
          <p:cNvSpPr>
            <a:spLocks noChangeArrowheads="1"/>
          </p:cNvSpPr>
          <p:nvPr/>
        </p:nvSpPr>
        <p:spPr bwMode="auto">
          <a:xfrm>
            <a:off x="5448300" y="3682683"/>
            <a:ext cx="2833688" cy="81026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科学探究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数学认知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65" name="矩形 6"/>
          <p:cNvSpPr>
            <a:spLocks noChangeArrowheads="1"/>
          </p:cNvSpPr>
          <p:nvPr/>
        </p:nvSpPr>
        <p:spPr bwMode="auto">
          <a:xfrm>
            <a:off x="6704965" y="3101975"/>
            <a:ext cx="5280025" cy="8102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感受与欣赏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创作与表现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《指南》的作用</a:t>
            </a:r>
            <a:endParaRPr lang="zh-CN" altLang="en-US"/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>
            <a:off x="1333664" y="1349376"/>
            <a:ext cx="1774825" cy="527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1314450" y="1932940"/>
            <a:ext cx="1774825" cy="42672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1" name="Rectangle 8"/>
          <p:cNvSpPr>
            <a:spLocks noChangeArrowheads="1"/>
          </p:cNvSpPr>
          <p:nvPr/>
        </p:nvSpPr>
        <p:spPr bwMode="auto">
          <a:xfrm>
            <a:off x="1333500" y="2449830"/>
            <a:ext cx="1774825" cy="4254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2" name="Rectangle 9"/>
          <p:cNvSpPr>
            <a:spLocks noChangeArrowheads="1"/>
          </p:cNvSpPr>
          <p:nvPr/>
        </p:nvSpPr>
        <p:spPr bwMode="auto">
          <a:xfrm>
            <a:off x="1333664" y="2931796"/>
            <a:ext cx="1774825" cy="43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6" name="Rectangle 10"/>
          <p:cNvSpPr>
            <a:spLocks noChangeArrowheads="1"/>
          </p:cNvSpPr>
          <p:nvPr/>
        </p:nvSpPr>
        <p:spPr bwMode="auto">
          <a:xfrm>
            <a:off x="1333500" y="3418840"/>
            <a:ext cx="1774825" cy="4673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 sz="1600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59" name="Freeform 37"/>
          <p:cNvSpPr>
            <a:spLocks noChangeArrowheads="1"/>
          </p:cNvSpPr>
          <p:nvPr/>
        </p:nvSpPr>
        <p:spPr bwMode="auto">
          <a:xfrm>
            <a:off x="3089439" y="1843406"/>
            <a:ext cx="1943100" cy="817563"/>
          </a:xfrm>
          <a:custGeom>
            <a:avLst/>
            <a:gdLst>
              <a:gd name="T0" fmla="*/ 0 w 518"/>
              <a:gd name="T1" fmla="*/ 0 h 218"/>
              <a:gd name="T2" fmla="*/ 518 w 518"/>
              <a:gd name="T3" fmla="*/ 211 h 218"/>
              <a:gd name="T4" fmla="*/ 0 60000 65536"/>
              <a:gd name="T5" fmla="*/ 0 60000 65536"/>
              <a:gd name="T6" fmla="*/ 0 w 518"/>
              <a:gd name="T7" fmla="*/ 0 h 218"/>
              <a:gd name="T8" fmla="*/ 518 w 518"/>
              <a:gd name="T9" fmla="*/ 218 h 21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18" h="218">
                <a:moveTo>
                  <a:pt x="0" y="0"/>
                </a:moveTo>
                <a:cubicBezTo>
                  <a:pt x="411" y="0"/>
                  <a:pt x="260" y="218"/>
                  <a:pt x="518" y="211"/>
                </a:cubicBezTo>
              </a:path>
            </a:pathLst>
          </a:custGeom>
          <a:noFill/>
          <a:ln w="14" cap="flat" cmpd="sng">
            <a:solidFill>
              <a:schemeClr val="bg1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62" name="Freeform 38"/>
          <p:cNvSpPr>
            <a:spLocks noChangeArrowheads="1"/>
          </p:cNvSpPr>
          <p:nvPr/>
        </p:nvSpPr>
        <p:spPr bwMode="auto">
          <a:xfrm>
            <a:off x="3089439" y="2291081"/>
            <a:ext cx="1943100" cy="355600"/>
          </a:xfrm>
          <a:custGeom>
            <a:avLst/>
            <a:gdLst>
              <a:gd name="T0" fmla="*/ 0 w 518"/>
              <a:gd name="T1" fmla="*/ 0 h 95"/>
              <a:gd name="T2" fmla="*/ 518 w 518"/>
              <a:gd name="T3" fmla="*/ 92 h 95"/>
              <a:gd name="T4" fmla="*/ 0 60000 65536"/>
              <a:gd name="T5" fmla="*/ 0 60000 65536"/>
              <a:gd name="T6" fmla="*/ 0 w 518"/>
              <a:gd name="T7" fmla="*/ 0 h 95"/>
              <a:gd name="T8" fmla="*/ 518 w 518"/>
              <a:gd name="T9" fmla="*/ 95 h 9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18" h="95">
                <a:moveTo>
                  <a:pt x="0" y="0"/>
                </a:moveTo>
                <a:cubicBezTo>
                  <a:pt x="411" y="0"/>
                  <a:pt x="260" y="95"/>
                  <a:pt x="518" y="92"/>
                </a:cubicBezTo>
              </a:path>
            </a:pathLst>
          </a:custGeom>
          <a:noFill/>
          <a:ln w="14" cap="flat" cmpd="sng">
            <a:solidFill>
              <a:schemeClr val="bg1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64" name="Freeform 40"/>
          <p:cNvSpPr>
            <a:spLocks noChangeArrowheads="1"/>
          </p:cNvSpPr>
          <p:nvPr/>
        </p:nvSpPr>
        <p:spPr bwMode="auto">
          <a:xfrm>
            <a:off x="3089439" y="2621281"/>
            <a:ext cx="1943100" cy="879475"/>
          </a:xfrm>
          <a:custGeom>
            <a:avLst/>
            <a:gdLst>
              <a:gd name="T0" fmla="*/ 0 w 518"/>
              <a:gd name="T1" fmla="*/ 234 h 234"/>
              <a:gd name="T2" fmla="*/ 518 w 518"/>
              <a:gd name="T3" fmla="*/ 7 h 234"/>
              <a:gd name="T4" fmla="*/ 0 60000 65536"/>
              <a:gd name="T5" fmla="*/ 0 60000 65536"/>
              <a:gd name="T6" fmla="*/ 0 w 518"/>
              <a:gd name="T7" fmla="*/ 0 h 234"/>
              <a:gd name="T8" fmla="*/ 518 w 518"/>
              <a:gd name="T9" fmla="*/ 234 h 23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18" h="234">
                <a:moveTo>
                  <a:pt x="0" y="234"/>
                </a:moveTo>
                <a:cubicBezTo>
                  <a:pt x="411" y="234"/>
                  <a:pt x="260" y="0"/>
                  <a:pt x="518" y="7"/>
                </a:cubicBezTo>
              </a:path>
            </a:pathLst>
          </a:custGeom>
          <a:noFill/>
          <a:ln w="14" cap="flat" cmpd="sng">
            <a:solidFill>
              <a:schemeClr val="bg1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65" name="Freeform 41"/>
          <p:cNvSpPr>
            <a:spLocks noChangeArrowheads="1"/>
          </p:cNvSpPr>
          <p:nvPr/>
        </p:nvSpPr>
        <p:spPr bwMode="auto">
          <a:xfrm>
            <a:off x="3089439" y="2633981"/>
            <a:ext cx="1943100" cy="438150"/>
          </a:xfrm>
          <a:custGeom>
            <a:avLst/>
            <a:gdLst>
              <a:gd name="T0" fmla="*/ 0 w 518"/>
              <a:gd name="T1" fmla="*/ 117 h 117"/>
              <a:gd name="T2" fmla="*/ 518 w 518"/>
              <a:gd name="T3" fmla="*/ 4 h 117"/>
              <a:gd name="T4" fmla="*/ 0 60000 65536"/>
              <a:gd name="T5" fmla="*/ 0 60000 65536"/>
              <a:gd name="T6" fmla="*/ 0 w 518"/>
              <a:gd name="T7" fmla="*/ 0 h 117"/>
              <a:gd name="T8" fmla="*/ 518 w 518"/>
              <a:gd name="T9" fmla="*/ 117 h 11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518" h="117">
                <a:moveTo>
                  <a:pt x="0" y="117"/>
                </a:moveTo>
                <a:cubicBezTo>
                  <a:pt x="411" y="117"/>
                  <a:pt x="260" y="0"/>
                  <a:pt x="518" y="4"/>
                </a:cubicBezTo>
              </a:path>
            </a:pathLst>
          </a:custGeom>
          <a:noFill/>
          <a:ln w="14" cap="flat" cmpd="sng">
            <a:solidFill>
              <a:schemeClr val="bg1">
                <a:lumMod val="7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67" name="Line 43"/>
          <p:cNvSpPr>
            <a:spLocks noChangeShapeType="1"/>
          </p:cNvSpPr>
          <p:nvPr/>
        </p:nvSpPr>
        <p:spPr bwMode="auto">
          <a:xfrm>
            <a:off x="3044989" y="2646681"/>
            <a:ext cx="1987550" cy="1588"/>
          </a:xfrm>
          <a:prstGeom prst="line">
            <a:avLst/>
          </a:prstGeom>
          <a:noFill/>
          <a:ln w="14" cap="flat" cmpd="sng">
            <a:solidFill>
              <a:schemeClr val="bg1">
                <a:lumMod val="75000"/>
              </a:schemeClr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69" name="Freeform 227"/>
          <p:cNvSpPr>
            <a:spLocks noChangeArrowheads="1"/>
          </p:cNvSpPr>
          <p:nvPr/>
        </p:nvSpPr>
        <p:spPr bwMode="auto">
          <a:xfrm>
            <a:off x="4911889" y="2554606"/>
            <a:ext cx="244475" cy="187325"/>
          </a:xfrm>
          <a:custGeom>
            <a:avLst/>
            <a:gdLst>
              <a:gd name="T0" fmla="*/ 0 w 154"/>
              <a:gd name="T1" fmla="*/ 0 h 118"/>
              <a:gd name="T2" fmla="*/ 154 w 154"/>
              <a:gd name="T3" fmla="*/ 59 h 118"/>
              <a:gd name="T4" fmla="*/ 0 w 154"/>
              <a:gd name="T5" fmla="*/ 118 h 118"/>
              <a:gd name="T6" fmla="*/ 0 w 154"/>
              <a:gd name="T7" fmla="*/ 0 h 118"/>
              <a:gd name="T8" fmla="*/ 0 60000 65536"/>
              <a:gd name="T9" fmla="*/ 0 60000 65536"/>
              <a:gd name="T10" fmla="*/ 0 60000 65536"/>
              <a:gd name="T11" fmla="*/ 0 60000 65536"/>
              <a:gd name="T12" fmla="*/ 0 w 154"/>
              <a:gd name="T13" fmla="*/ 0 h 118"/>
              <a:gd name="T14" fmla="*/ 154 w 154"/>
              <a:gd name="T15" fmla="*/ 118 h 11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4" h="118">
                <a:moveTo>
                  <a:pt x="0" y="0"/>
                </a:moveTo>
                <a:lnTo>
                  <a:pt x="154" y="59"/>
                </a:lnTo>
                <a:lnTo>
                  <a:pt x="0" y="1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zh-CN">
              <a:solidFill>
                <a:srgbClr val="000000"/>
              </a:solidFill>
              <a:sym typeface="宋体" panose="02010600030101010101" pitchFamily="2" charset="-122"/>
            </a:endParaRPr>
          </a:p>
        </p:txBody>
      </p:sp>
      <p:sp>
        <p:nvSpPr>
          <p:cNvPr id="72" name="TextBox 261"/>
          <p:cNvSpPr>
            <a:spLocks noChangeArrowheads="1"/>
          </p:cNvSpPr>
          <p:nvPr/>
        </p:nvSpPr>
        <p:spPr bwMode="auto">
          <a:xfrm>
            <a:off x="1376680" y="1382713"/>
            <a:ext cx="166814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200"/>
              <a:t>促进</a:t>
            </a:r>
            <a:r>
              <a:rPr lang="zh-CN" altLang="en-US" sz="1200">
                <a:solidFill>
                  <a:srgbClr val="FF0000"/>
                </a:solidFill>
              </a:rPr>
              <a:t>学前教育公平</a:t>
            </a:r>
            <a:r>
              <a:rPr lang="zh-CN" altLang="en-US" sz="1200"/>
              <a:t>和社会和谐</a:t>
            </a:r>
            <a:endParaRPr lang="zh-CN" altLang="en-US" sz="1200"/>
          </a:p>
        </p:txBody>
      </p:sp>
      <p:sp>
        <p:nvSpPr>
          <p:cNvPr id="83" name="TextBox 292"/>
          <p:cNvSpPr>
            <a:spLocks noChangeArrowheads="1"/>
          </p:cNvSpPr>
          <p:nvPr/>
        </p:nvSpPr>
        <p:spPr bwMode="auto">
          <a:xfrm>
            <a:off x="5467196" y="2252981"/>
            <a:ext cx="17830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>
                <a:solidFill>
                  <a:srgbClr val="404040"/>
                </a:solidFill>
              </a:rPr>
              <a:t>《指南》的作用</a:t>
            </a:r>
            <a:endParaRPr lang="zh-CN" altLang="en-US" dirty="0">
              <a:solidFill>
                <a:srgbClr val="404040"/>
              </a:solidFill>
            </a:endParaRPr>
          </a:p>
        </p:txBody>
      </p:sp>
      <p:sp>
        <p:nvSpPr>
          <p:cNvPr id="92" name="直接连接符 91"/>
          <p:cNvSpPr>
            <a:spLocks noChangeShapeType="1"/>
          </p:cNvSpPr>
          <p:nvPr/>
        </p:nvSpPr>
        <p:spPr bwMode="auto">
          <a:xfrm>
            <a:off x="5229071" y="2648269"/>
            <a:ext cx="2343150" cy="1587"/>
          </a:xfrm>
          <a:prstGeom prst="line">
            <a:avLst/>
          </a:prstGeom>
          <a:noFill/>
          <a:ln w="12700" cap="flat" cmpd="sng">
            <a:solidFill>
              <a:srgbClr val="7F7F7F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TextBox 261"/>
          <p:cNvSpPr>
            <a:spLocks noChangeArrowheads="1"/>
          </p:cNvSpPr>
          <p:nvPr/>
        </p:nvSpPr>
        <p:spPr bwMode="auto">
          <a:xfrm>
            <a:off x="1333500" y="1932623"/>
            <a:ext cx="166814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200"/>
              <a:t>监控和提高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</a:rPr>
              <a:t>幼儿园教育质量</a:t>
            </a:r>
            <a:endParaRPr lang="zh-CN" altLang="en-US" sz="12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TextBox 261"/>
          <p:cNvSpPr>
            <a:spLocks noChangeArrowheads="1"/>
          </p:cNvSpPr>
          <p:nvPr/>
        </p:nvSpPr>
        <p:spPr bwMode="auto">
          <a:xfrm>
            <a:off x="1367790" y="2449513"/>
            <a:ext cx="166814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200"/>
              <a:t>改善课程与教学，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</a:rPr>
              <a:t>提升教师专业素质</a:t>
            </a:r>
            <a:endParaRPr lang="zh-CN" altLang="en-US" sz="120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TextBox 261"/>
          <p:cNvSpPr>
            <a:spLocks noChangeArrowheads="1"/>
          </p:cNvSpPr>
          <p:nvPr/>
        </p:nvSpPr>
        <p:spPr bwMode="auto">
          <a:xfrm>
            <a:off x="1376680" y="2902903"/>
            <a:ext cx="166814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1200"/>
              <a:t>提高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</a:rPr>
              <a:t>家长教育能力</a:t>
            </a:r>
            <a:r>
              <a:rPr lang="zh-CN" altLang="en-US" sz="1200"/>
              <a:t>和家教水平</a:t>
            </a:r>
            <a:endParaRPr lang="zh-CN" altLang="en-US" sz="1200"/>
          </a:p>
        </p:txBody>
      </p:sp>
      <p:sp>
        <p:nvSpPr>
          <p:cNvPr id="31" name="TextBox 261"/>
          <p:cNvSpPr>
            <a:spLocks noChangeArrowheads="1"/>
          </p:cNvSpPr>
          <p:nvPr/>
        </p:nvSpPr>
        <p:spPr bwMode="auto">
          <a:xfrm>
            <a:off x="1376680" y="3425508"/>
            <a:ext cx="166814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zh-CN" sz="1200"/>
              <a:t>提高公众对儿童学习与发展的</a:t>
            </a:r>
            <a:r>
              <a:rPr lang="zh-CN" altLang="zh-CN" sz="1200">
                <a:solidFill>
                  <a:srgbClr val="FF0000"/>
                </a:solidFill>
              </a:rPr>
              <a:t>科学认识</a:t>
            </a:r>
            <a:endParaRPr lang="zh-CN" altLang="zh-CN" sz="1200">
              <a:solidFill>
                <a:srgbClr val="FF0000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500370" y="2741930"/>
            <a:ext cx="31038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200">
                <a:solidFill>
                  <a:srgbClr val="FF0000"/>
                </a:solidFill>
              </a:rPr>
              <a:t>促进</a:t>
            </a:r>
            <a:r>
              <a:rPr lang="zh-CN" altLang="en-US" sz="1200"/>
              <a:t>幼儿学习与发展</a:t>
            </a:r>
            <a:endParaRPr lang="zh-CN" altLang="en-US" sz="1200"/>
          </a:p>
          <a:p>
            <a:r>
              <a:rPr lang="zh-CN" altLang="en-US" sz="1200"/>
              <a:t>为幼儿</a:t>
            </a:r>
            <a:r>
              <a:rPr lang="zh-CN" altLang="en-US" sz="1200">
                <a:solidFill>
                  <a:srgbClr val="FF0000"/>
                </a:solidFill>
              </a:rPr>
              <a:t>一生的发展</a:t>
            </a:r>
            <a:r>
              <a:rPr lang="zh-CN" altLang="en-US" sz="1200"/>
              <a:t>打下基础</a:t>
            </a:r>
            <a:endParaRPr lang="zh-CN" altLang="en-US" sz="1200"/>
          </a:p>
          <a:p>
            <a:r>
              <a:rPr lang="zh-CN" altLang="en-US" sz="1200"/>
              <a:t>帮助幼儿做好</a:t>
            </a:r>
            <a:r>
              <a:rPr lang="zh-CN" altLang="en-US" sz="1200">
                <a:solidFill>
                  <a:srgbClr val="FF0000"/>
                </a:solidFill>
              </a:rPr>
              <a:t>入学准备</a:t>
            </a: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51000" y="4283075"/>
            <a:ext cx="59213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《指南》既适用于</a:t>
            </a:r>
            <a:r>
              <a:rPr lang="zh-CN" altLang="en-US">
                <a:solidFill>
                  <a:srgbClr val="FF0000"/>
                </a:solidFill>
              </a:rPr>
              <a:t>幼儿园教师</a:t>
            </a:r>
            <a:r>
              <a:rPr lang="zh-CN" altLang="en-US"/>
              <a:t>，也适用于广大</a:t>
            </a:r>
            <a:r>
              <a:rPr lang="zh-CN" altLang="en-US">
                <a:solidFill>
                  <a:srgbClr val="FF0000"/>
                </a:solidFill>
              </a:rPr>
              <a:t>家长</a:t>
            </a:r>
            <a:r>
              <a:rPr lang="zh-CN" altLang="en-US"/>
              <a:t>。</a:t>
            </a:r>
            <a:endParaRPr lang="zh-CN" altLang="en-US"/>
          </a:p>
        </p:txBody>
      </p:sp>
      <p:pic>
        <p:nvPicPr>
          <p:cNvPr id="4" name="图片 3" descr="更多资源加微信：10103771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6055" y="843280"/>
            <a:ext cx="3114675" cy="1255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ldLvl="0" animBg="1"/>
      <p:bldP spid="46" grpId="0" bldLvl="0" animBg="1"/>
      <p:bldP spid="51" grpId="0" bldLvl="0" animBg="1"/>
      <p:bldP spid="52" grpId="0" bldLvl="0" animBg="1"/>
      <p:bldP spid="56" grpId="0" bldLvl="0" animBg="1"/>
      <p:bldP spid="59" grpId="0" bldLvl="0" animBg="1"/>
      <p:bldP spid="62" grpId="0" bldLvl="0" animBg="1"/>
      <p:bldP spid="64" grpId="0" bldLvl="0" animBg="1"/>
      <p:bldP spid="65" grpId="0" bldLvl="0" animBg="1"/>
      <p:bldP spid="67" grpId="0" bldLvl="0" animBg="1"/>
      <p:bldP spid="69" grpId="0" bldLvl="0" animBg="1"/>
      <p:bldP spid="72" grpId="0"/>
      <p:bldP spid="83" grpId="0"/>
      <p:bldP spid="92" grpId="0" bldLvl="0" animBg="1"/>
      <p:bldP spid="28" grpId="0"/>
      <p:bldP spid="29" grpId="0"/>
      <p:bldP spid="30" grpId="0"/>
      <p:bldP spid="3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91565" y="787400"/>
            <a:ext cx="6355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ym typeface="+mn-ea"/>
              </a:rPr>
              <a:t>★帮助教师了解幼儿各领域学习与发展的规律，确定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教学目标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0765" y="1334135"/>
            <a:ext cx="3640455" cy="31743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27660" y="3505200"/>
            <a:ext cx="1818640" cy="3371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观察和探索性操作</a:t>
            </a:r>
            <a:endParaRPr lang="zh-CN" altLang="en-US" sz="1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24990" y="3927475"/>
            <a:ext cx="1614170" cy="3371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调查和记录能力</a:t>
            </a:r>
            <a:endParaRPr lang="zh-CN" altLang="en-US" sz="1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74315" y="4508500"/>
            <a:ext cx="2840990" cy="3371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简单的实验、计划、合作探究</a:t>
            </a:r>
            <a:endParaRPr lang="zh-CN" altLang="en-US" sz="1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40960" y="2028825"/>
            <a:ext cx="3332480" cy="2091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已有经验和发展水平的</a:t>
            </a:r>
            <a:r>
              <a:rPr lang="zh-CN" altLang="en-US">
                <a:solidFill>
                  <a:srgbClr val="FF0000"/>
                </a:solidFill>
              </a:rPr>
              <a:t>参照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推测即将达到的发展</a:t>
            </a:r>
            <a:r>
              <a:rPr lang="zh-CN" altLang="en-US">
                <a:solidFill>
                  <a:srgbClr val="FF0000"/>
                </a:solidFill>
              </a:rPr>
              <a:t>依据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            </a:t>
            </a:r>
            <a:endParaRPr lang="zh-CN" altLang="en-US"/>
          </a:p>
          <a:p>
            <a:pPr algn="ctr"/>
            <a:r>
              <a:rPr lang="zh-CN" altLang="en-US"/>
              <a:t> </a:t>
            </a:r>
            <a:r>
              <a:rPr lang="zh-CN" altLang="en-US" sz="4000"/>
              <a:t>建立</a:t>
            </a:r>
            <a:r>
              <a:rPr lang="zh-CN" altLang="en-US" sz="4000">
                <a:solidFill>
                  <a:srgbClr val="FF0000"/>
                </a:solidFill>
              </a:rPr>
              <a:t>合理期望</a:t>
            </a:r>
            <a:endParaRPr lang="zh-CN" altLang="en-US" sz="4000">
              <a:solidFill>
                <a:srgbClr val="FF0000"/>
              </a:solidFill>
            </a:endParaRPr>
          </a:p>
        </p:txBody>
      </p:sp>
      <p:sp>
        <p:nvSpPr>
          <p:cNvPr id="9" name="右箭头 8"/>
          <p:cNvSpPr/>
          <p:nvPr/>
        </p:nvSpPr>
        <p:spPr>
          <a:xfrm>
            <a:off x="4837430" y="1544955"/>
            <a:ext cx="864235" cy="196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797550" y="1475105"/>
            <a:ext cx="2231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根据不同年龄划分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91565" y="787400"/>
            <a:ext cx="3611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>
                <a:sym typeface="+mn-ea"/>
              </a:rPr>
              <a:t>★帮助教师选择适宜的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教学内容</a:t>
            </a:r>
            <a:r>
              <a:rPr lang="zh-CN" altLang="en-US">
                <a:sym typeface="+mn-ea"/>
              </a:rPr>
              <a:t>。</a:t>
            </a:r>
            <a:endParaRPr lang="zh-CN" altLang="en-US">
              <a:sym typeface="+mn-ea"/>
            </a:endParaRPr>
          </a:p>
        </p:txBody>
      </p:sp>
      <p:graphicFrame>
        <p:nvGraphicFramePr>
          <p:cNvPr id="5" name="对象 4"/>
          <p:cNvGraphicFramePr/>
          <p:nvPr/>
        </p:nvGraphicFramePr>
        <p:xfrm>
          <a:off x="781050" y="1386205"/>
          <a:ext cx="5025390" cy="32804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" r:id="rId1" imgW="8401050" imgH="4829175" progId="Paint.Picture">
                  <p:embed/>
                </p:oleObj>
              </mc:Choice>
              <mc:Fallback>
                <p:oleObj name="" r:id="rId1" imgW="8401050" imgH="482917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rcRect l="763" t="669" r="30777" b="-669"/>
                      <a:stretch>
                        <a:fillRect/>
                      </a:stretch>
                    </p:blipFill>
                    <p:spPr>
                      <a:xfrm>
                        <a:off x="781050" y="1386205"/>
                        <a:ext cx="5025390" cy="32804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椭圆 6"/>
          <p:cNvSpPr/>
          <p:nvPr/>
        </p:nvSpPr>
        <p:spPr>
          <a:xfrm>
            <a:off x="3181350" y="1461135"/>
            <a:ext cx="1367790" cy="2882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>
            <a:off x="4703445" y="1532890"/>
            <a:ext cx="1296035" cy="1441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090920" y="1438275"/>
            <a:ext cx="25133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提供选择</a:t>
            </a:r>
            <a:r>
              <a:rPr lang="zh-CN" altLang="en-US" sz="1600">
                <a:solidFill>
                  <a:srgbClr val="FF0000"/>
                </a:solidFill>
              </a:rPr>
              <a:t>教学内容</a:t>
            </a:r>
            <a:r>
              <a:rPr lang="zh-CN" altLang="en-US" sz="1600"/>
              <a:t>的依据</a:t>
            </a:r>
            <a:endParaRPr lang="zh-CN" altLang="en-US" sz="1600"/>
          </a:p>
        </p:txBody>
      </p:sp>
      <p:sp>
        <p:nvSpPr>
          <p:cNvPr id="10" name="圆角矩形 9"/>
          <p:cNvSpPr/>
          <p:nvPr/>
        </p:nvSpPr>
        <p:spPr>
          <a:xfrm>
            <a:off x="2361565" y="3689350"/>
            <a:ext cx="2448560" cy="50419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2361565" y="4250690"/>
            <a:ext cx="3302000" cy="2946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4935220" y="3869690"/>
            <a:ext cx="1296035" cy="1441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右箭头 12"/>
          <p:cNvSpPr/>
          <p:nvPr/>
        </p:nvSpPr>
        <p:spPr>
          <a:xfrm>
            <a:off x="5697855" y="4344670"/>
            <a:ext cx="533400" cy="1066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428740" y="3772535"/>
            <a:ext cx="1614170" cy="3371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日常生活中达成</a:t>
            </a:r>
            <a:endParaRPr lang="zh-CN" altLang="en-US" sz="1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428740" y="4229735"/>
            <a:ext cx="1409700" cy="3371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16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通过集体教学</a:t>
            </a:r>
            <a:endParaRPr lang="zh-CN" altLang="en-US" sz="16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圆角矩形 6"/>
          <p:cNvSpPr>
            <a:spLocks noChangeArrowheads="1"/>
          </p:cNvSpPr>
          <p:nvPr/>
        </p:nvSpPr>
        <p:spPr bwMode="auto">
          <a:xfrm>
            <a:off x="5999225" y="2023616"/>
            <a:ext cx="2543174" cy="1500632"/>
          </a:xfrm>
          <a:prstGeom prst="roundRect">
            <a:avLst>
              <a:gd name="adj" fmla="val 5268"/>
            </a:avLst>
          </a:prstGeom>
          <a:blipFill dpi="0" rotWithShape="1">
            <a:blip r:embed="rId3">
              <a:alphaModFix amt="4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noFill/>
          </a:ln>
        </p:spPr>
        <p:txBody>
          <a:bodyPr lIns="68580" tIns="34290" rIns="68580" bIns="34290" anchor="ctr"/>
          <a:p>
            <a:pPr algn="ctr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5"/>
          <p:cNvSpPr>
            <a:spLocks noChangeArrowheads="1"/>
          </p:cNvSpPr>
          <p:nvPr/>
        </p:nvSpPr>
        <p:spPr bwMode="auto">
          <a:xfrm>
            <a:off x="6019800" y="3501390"/>
            <a:ext cx="2416175" cy="1248410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>
            <a:noFill/>
            <a:bevel/>
          </a:ln>
        </p:spPr>
        <p:txBody>
          <a:bodyPr anchor="ctr"/>
          <a:p>
            <a:pPr algn="ctr"/>
            <a:endParaRPr lang="zh-CN" altLang="zh-CN">
              <a:solidFill>
                <a:srgbClr val="FFFFFF"/>
              </a:solidFill>
              <a:latin typeface="+mj-ea"/>
              <a:ea typeface="+mj-ea"/>
              <a:sym typeface="宋体" panose="02010600030101010101" pitchFamily="2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041400" y="749300"/>
            <a:ext cx="76365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sym typeface="+mn-ea"/>
              </a:rPr>
              <a:t>★帮助教师了解幼儿各领域、各类型学习的特点和教育教学的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途径与方法</a:t>
            </a:r>
            <a:r>
              <a:rPr lang="zh-CN" altLang="en-US">
                <a:sym typeface="+mn-ea"/>
              </a:rPr>
              <a:t>，有效支持幼儿学习。</a:t>
            </a:r>
            <a:endParaRPr lang="zh-CN" altLang="en-US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32492"/>
          <a:stretch>
            <a:fillRect/>
          </a:stretch>
        </p:blipFill>
        <p:spPr>
          <a:xfrm>
            <a:off x="1551940" y="2329815"/>
            <a:ext cx="6263005" cy="11715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73480" y="1555750"/>
            <a:ext cx="120396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zh-CN" altLang="en-US" sz="2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教育建议</a:t>
            </a:r>
            <a:endParaRPr lang="zh-CN" altLang="en-US" sz="2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31595" y="2200910"/>
            <a:ext cx="454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例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476500" y="1555750"/>
            <a:ext cx="595947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既是具体技术的支持，也反映幼儿学习的基本方式和特点，以及不同领域和类型学习的特殊性。</a:t>
            </a:r>
            <a:endParaRPr lang="zh-CN" altLang="en-US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0" y="2859782"/>
            <a:ext cx="9144000" cy="22837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1214120" y="1248410"/>
            <a:ext cx="7307580" cy="2971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0" baseline="-25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4800" b="0" baseline="-25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幸运的人一生都被童年治愈，不幸的人一生都在治愈童年。                </a:t>
            </a:r>
            <a:endParaRPr lang="zh-CN" altLang="en-US" sz="4800" b="0" baseline="-25000" dirty="0" smtClean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4800" b="0" baseline="-25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                                                            </a:t>
            </a:r>
            <a:r>
              <a:rPr lang="en-US" altLang="zh-CN" sz="4800" b="0" baseline="-25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4800" b="0" baseline="-25000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阿德勒</a:t>
            </a:r>
            <a:endParaRPr lang="zh-CN" altLang="en-US" sz="4800" b="0" baseline="-25000" dirty="0" smtClean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 descr="更多资源加微信：10103771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930" y="3219450"/>
            <a:ext cx="3348355" cy="1350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3233975" y="1465255"/>
            <a:ext cx="403244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5000" b="1" dirty="0" smtClean="0">
                <a:solidFill>
                  <a:schemeClr val="accent1"/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  <a:sym typeface="微软雅黑" panose="020B0503020204020204" pitchFamily="34" charset="-122"/>
              </a:rPr>
              <a:t>感谢聆听</a:t>
            </a:r>
            <a:endParaRPr lang="zh-CN" altLang="en-US" sz="5000" b="1" dirty="0" smtClean="0">
              <a:solidFill>
                <a:schemeClr val="accent1"/>
              </a:solidFill>
              <a:latin typeface="方正卡通简体" panose="03000509000000000000" pitchFamily="65" charset="-122"/>
              <a:ea typeface="方正卡通简体" panose="03000509000000000000" pitchFamily="65" charset="-122"/>
              <a:sym typeface="微软雅黑" panose="020B0503020204020204" pitchFamily="3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35" y="2280284"/>
            <a:ext cx="5404115" cy="905258"/>
          </a:xfrm>
          <a:prstGeom prst="rect">
            <a:avLst/>
          </a:prstGeom>
        </p:spPr>
      </p:pic>
      <p:sp>
        <p:nvSpPr>
          <p:cNvPr id="41" name="五角星 40"/>
          <p:cNvSpPr/>
          <p:nvPr/>
        </p:nvSpPr>
        <p:spPr>
          <a:xfrm rot="19903756">
            <a:off x="778865" y="2253336"/>
            <a:ext cx="792273" cy="79227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五角星 41"/>
          <p:cNvSpPr/>
          <p:nvPr/>
        </p:nvSpPr>
        <p:spPr>
          <a:xfrm rot="21380687">
            <a:off x="1082934" y="3588714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五角星 42"/>
          <p:cNvSpPr/>
          <p:nvPr/>
        </p:nvSpPr>
        <p:spPr>
          <a:xfrm rot="19938392">
            <a:off x="2502562" y="3526712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五角星 43"/>
          <p:cNvSpPr/>
          <p:nvPr/>
        </p:nvSpPr>
        <p:spPr>
          <a:xfrm rot="19938392">
            <a:off x="1838245" y="3176261"/>
            <a:ext cx="364784" cy="36478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角星 44"/>
          <p:cNvSpPr/>
          <p:nvPr/>
        </p:nvSpPr>
        <p:spPr>
          <a:xfrm rot="19967404">
            <a:off x="7226638" y="3099693"/>
            <a:ext cx="458393" cy="458393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五角星 45"/>
          <p:cNvSpPr/>
          <p:nvPr/>
        </p:nvSpPr>
        <p:spPr>
          <a:xfrm>
            <a:off x="6343247" y="3487531"/>
            <a:ext cx="253437" cy="253437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五角星 46"/>
          <p:cNvSpPr/>
          <p:nvPr/>
        </p:nvSpPr>
        <p:spPr>
          <a:xfrm>
            <a:off x="8122729" y="3484610"/>
            <a:ext cx="186345" cy="18634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角星 47"/>
          <p:cNvSpPr/>
          <p:nvPr/>
        </p:nvSpPr>
        <p:spPr>
          <a:xfrm>
            <a:off x="8636173" y="3727953"/>
            <a:ext cx="93172" cy="9317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五角星 50"/>
          <p:cNvSpPr/>
          <p:nvPr/>
        </p:nvSpPr>
        <p:spPr>
          <a:xfrm rot="19922997">
            <a:off x="8316952" y="3102505"/>
            <a:ext cx="143799" cy="14379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636" y="1684365"/>
            <a:ext cx="834877" cy="88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更多资源加微信：10103771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695" y="4155440"/>
            <a:ext cx="2409190" cy="970915"/>
          </a:xfrm>
          <a:prstGeom prst="rect">
            <a:avLst/>
          </a:prstGeom>
        </p:spPr>
      </p:pic>
    </p:spTree>
  </p:cSld>
  <p:clrMapOvr>
    <a:masterClrMapping/>
  </p:clrMapOvr>
  <p:transition spd="slow" advTm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5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2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57" dur="6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9" dur="3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1" dur="3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3" dur="3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5" dur="3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3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46" grpId="0" animBg="1"/>
          <p:bldP spid="47" grpId="0" animBg="1"/>
          <p:bldP spid="47" grpId="1" animBg="1"/>
          <p:bldP spid="48" grpId="0" animBg="1"/>
          <p:bldP spid="51" grpId="0" animBg="1"/>
          <p:bldP spid="51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《指南》结构图</a:t>
            </a:r>
            <a:r>
              <a:rPr lang="en-US" altLang="zh-CN"/>
              <a:t>——</a:t>
            </a:r>
            <a:r>
              <a:rPr lang="zh-CN" altLang="en-US"/>
              <a:t>五大领域，</a:t>
            </a:r>
            <a:r>
              <a:rPr lang="en-US" altLang="zh-CN"/>
              <a:t>11</a:t>
            </a:r>
            <a:r>
              <a:rPr lang="zh-CN" altLang="en-US"/>
              <a:t>个子领域，</a:t>
            </a:r>
            <a:r>
              <a:rPr lang="en-US" altLang="zh-CN"/>
              <a:t>32</a:t>
            </a:r>
            <a:r>
              <a:rPr lang="zh-CN" altLang="en-US"/>
              <a:t>条目标，</a:t>
            </a:r>
            <a:r>
              <a:rPr lang="en-US" altLang="zh-CN"/>
              <a:t>87</a:t>
            </a:r>
            <a:r>
              <a:rPr lang="zh-CN" altLang="en-US"/>
              <a:t>条教育建议</a:t>
            </a:r>
            <a:endParaRPr lang="zh-CN" altLang="en-US"/>
          </a:p>
        </p:txBody>
      </p:sp>
      <p:sp>
        <p:nvSpPr>
          <p:cNvPr id="46083" name="Rectangle 3"/>
          <p:cNvSpPr/>
          <p:nvPr/>
        </p:nvSpPr>
        <p:spPr>
          <a:xfrm>
            <a:off x="8739188" y="6745288"/>
            <a:ext cx="34925" cy="163512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p>
            <a:pPr>
              <a:defRPr/>
            </a:pPr>
            <a:r>
              <a:rPr lang="zh-CN" altLang="en-US" sz="1055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6092" name="Rectangle 14"/>
          <p:cNvSpPr/>
          <p:nvPr/>
        </p:nvSpPr>
        <p:spPr>
          <a:xfrm>
            <a:off x="5764213" y="381000"/>
            <a:ext cx="169862" cy="406400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p>
            <a:pPr>
              <a:defRPr/>
            </a:pPr>
            <a:r>
              <a:rPr lang="zh-CN" altLang="en-US" sz="2635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6113" name="Rectangle 47"/>
          <p:cNvSpPr/>
          <p:nvPr/>
        </p:nvSpPr>
        <p:spPr>
          <a:xfrm>
            <a:off x="2330450" y="503238"/>
            <a:ext cx="555625" cy="163512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>
              <a:defRPr/>
            </a:pPr>
            <a:r>
              <a:rPr lang="zh-CN" altLang="en-US" sz="1055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endParaRPr lang="zh-CN" altLang="en-US" sz="1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4041775" y="787400"/>
            <a:ext cx="1224280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五大领域</a:t>
            </a:r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4060190" y="1711960"/>
            <a:ext cx="1224280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子领域</a:t>
            </a:r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4119245" y="2672715"/>
            <a:ext cx="1069340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目标</a:t>
            </a:r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037840" y="4065270"/>
            <a:ext cx="1634490" cy="5143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600"/>
              <a:t>各年龄阶段典型表现</a:t>
            </a:r>
            <a:endParaRPr lang="zh-CN" altLang="en-US" sz="1600"/>
          </a:p>
        </p:txBody>
      </p:sp>
      <p:cxnSp>
        <p:nvCxnSpPr>
          <p:cNvPr id="8" name="直接箭头连接符 7"/>
          <p:cNvCxnSpPr/>
          <p:nvPr/>
        </p:nvCxnSpPr>
        <p:spPr>
          <a:xfrm>
            <a:off x="4679950" y="1314450"/>
            <a:ext cx="0" cy="397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/>
          <p:nvPr/>
        </p:nvCxnSpPr>
        <p:spPr>
          <a:xfrm>
            <a:off x="4679950" y="2209800"/>
            <a:ext cx="0" cy="397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4949190" y="4065270"/>
            <a:ext cx="1800225" cy="431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/>
              <a:t>教育建议</a:t>
            </a:r>
            <a:endParaRPr lang="zh-CN" altLang="en-US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4679950" y="1310005"/>
            <a:ext cx="0" cy="397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3899535" y="3584575"/>
            <a:ext cx="0" cy="397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5464175" y="3584575"/>
            <a:ext cx="0" cy="397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>
            <a:off x="4672330" y="3187065"/>
            <a:ext cx="0" cy="3975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3870960" y="3578225"/>
            <a:ext cx="1617345" cy="6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右箭头标注 18"/>
          <p:cNvSpPr/>
          <p:nvPr/>
        </p:nvSpPr>
        <p:spPr>
          <a:xfrm flipH="1">
            <a:off x="5633720" y="809625"/>
            <a:ext cx="2970530" cy="504825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</a:rPr>
              <a:t>幼儿个体学习与发展最重要、最基本的五个领域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0" name="右箭头标注 19"/>
          <p:cNvSpPr/>
          <p:nvPr/>
        </p:nvSpPr>
        <p:spPr>
          <a:xfrm>
            <a:off x="676275" y="1711960"/>
            <a:ext cx="3194685" cy="463550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</a:rPr>
              <a:t>在该领域中，幼儿学习与发展的最重要、最基本方面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1" name="右箭头标注 20"/>
          <p:cNvSpPr/>
          <p:nvPr/>
        </p:nvSpPr>
        <p:spPr>
          <a:xfrm flipH="1">
            <a:off x="5464175" y="2599690"/>
            <a:ext cx="2807335" cy="504825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</a:rPr>
              <a:t>幼儿学习与发展的方向和对幼儿的合理期望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2" name="右箭头标注 21"/>
          <p:cNvSpPr/>
          <p:nvPr/>
        </p:nvSpPr>
        <p:spPr>
          <a:xfrm>
            <a:off x="423545" y="3829685"/>
            <a:ext cx="2512060" cy="902335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</a:rPr>
              <a:t>各年龄段幼儿普遍的、重要的，甚至有关键意义的表现，反映对幼儿学习与发展的具体期望与要求</a:t>
            </a:r>
            <a:endParaRPr lang="zh-CN" altLang="en-US" sz="1200">
              <a:solidFill>
                <a:schemeClr val="tx1"/>
              </a:solidFill>
            </a:endParaRPr>
          </a:p>
        </p:txBody>
      </p:sp>
      <p:sp>
        <p:nvSpPr>
          <p:cNvPr id="23" name="右箭头标注 22"/>
          <p:cNvSpPr/>
          <p:nvPr/>
        </p:nvSpPr>
        <p:spPr>
          <a:xfrm flipH="1">
            <a:off x="6866890" y="3890645"/>
            <a:ext cx="1823085" cy="780415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200">
                <a:solidFill>
                  <a:schemeClr val="tx1"/>
                </a:solidFill>
              </a:rPr>
              <a:t>家长和教师可参考利用的教育方法与途径</a:t>
            </a:r>
            <a:endParaRPr lang="zh-CN" altLang="en-U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403" y="1360579"/>
            <a:ext cx="4681661" cy="3117466"/>
          </a:xfrm>
          <a:prstGeom prst="rect">
            <a:avLst/>
          </a:prstGeom>
          <a:noFill/>
          <a:ln w="19050" cmpd="sng">
            <a:solidFill>
              <a:srgbClr val="F2F2F2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4"/>
          <p:cNvGrpSpPr/>
          <p:nvPr/>
        </p:nvGrpSpPr>
        <p:grpSpPr bwMode="auto">
          <a:xfrm>
            <a:off x="4872478" y="969975"/>
            <a:ext cx="4037227" cy="467131"/>
            <a:chOff x="0" y="-217034"/>
            <a:chExt cx="4752528" cy="550548"/>
          </a:xfrm>
          <a:solidFill>
            <a:schemeClr val="accent1"/>
          </a:solidFill>
        </p:grpSpPr>
        <p:sp>
          <p:nvSpPr>
            <p:cNvPr id="10" name="矩形 3"/>
            <p:cNvSpPr>
              <a:spLocks noChangeArrowheads="1"/>
            </p:cNvSpPr>
            <p:nvPr/>
          </p:nvSpPr>
          <p:spPr bwMode="auto">
            <a:xfrm>
              <a:off x="0" y="-217034"/>
              <a:ext cx="4752528" cy="5498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395E8A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1" name="TextBox 8"/>
            <p:cNvSpPr>
              <a:spLocks noChangeArrowheads="1"/>
            </p:cNvSpPr>
            <p:nvPr/>
          </p:nvSpPr>
          <p:spPr bwMode="auto">
            <a:xfrm>
              <a:off x="740287" y="-100555"/>
              <a:ext cx="3456384" cy="4340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《指南》实施的基本原则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5253221" y="1627510"/>
            <a:ext cx="3821112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关注幼儿学习与发展的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整体性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尊重幼儿发展的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个体差异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理解幼儿的学习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方式和特点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重视幼儿的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学习品质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p="http://schemas.openxmlformats.org/presentationml/2006/main">
  <p:tag name="KSO_WM_SLIDE_MODEL_TYPE" val="cover"/>
</p:tagLst>
</file>

<file path=ppt/tags/tag10.xml><?xml version="1.0" encoding="utf-8"?>
<p:tagLst xmlns:p="http://schemas.openxmlformats.org/presentationml/2006/main">
  <p:tag name="KSO_WM_UNIT_TEXT_PART_ID_V2" val="d-1-1"/>
  <p:tag name="KSO_WM_UNIT_HIGHLIGHT" val="0"/>
  <p:tag name="KSO_WM_UNIT_COMPATIBLE" val="0"/>
  <p:tag name="KSO_WM_UNIT_DIAGRAM_ISNUMVISUAL" val="0"/>
  <p:tag name="KSO_WM_UNIT_DIAGRAM_ISREFERUNIT" val="0"/>
  <p:tag name="KSO_WM_UNIT_ID" val="diagram20200793_1*l_h_f*1_2_1"/>
  <p:tag name="KSO_WM_TEMPLATE_CATEGORY" val="diagram"/>
  <p:tag name="KSO_WM_TEMPLATE_INDEX" val="20200793"/>
  <p:tag name="KSO_WM_UNIT_LAYERLEVEL" val="1_1_1"/>
  <p:tag name="KSO_WM_TAG_VERSION" val="1.0"/>
  <p:tag name="KSO_WM_BEAUTIFY_FLAG" val="#wm#"/>
  <p:tag name="KSO_WM_UNIT_NOCLEAR" val="0"/>
  <p:tag name="KSO_WM_DIAGRAM_GROUP_CODE" val="l1-1"/>
  <p:tag name="KSO_WM_UNIT_TYPE" val="l_h_f"/>
  <p:tag name="KSO_WM_UNIT_INDEX" val="1_2_1"/>
  <p:tag name="KSO_WM_UNIT_PRESET_TEXT" val="点击此处添加正文，文字是您思想的提炼，请尽量言简意赅的阐述您的观点。"/>
  <p:tag name="KSO_WM_UNIT_VALUE" val="42"/>
  <p:tag name="KSO_WM_UNIT_ADJUSTLAYOUT_ID" val="97"/>
  <p:tag name="KSO_WM_UNIT_COLOR_SCHEME_SHAPE_ID" val="97"/>
  <p:tag name="KSO_WM_UNIT_COLOR_SCHEME_PARENT_PAGE" val="0_1"/>
  <p:tag name="KSO_WM_UNIT_DIAGRAM_MODELTYPE" val="stripeEnum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793_1*l_h_i*1_1_2"/>
  <p:tag name="KSO_WM_TEMPLATE_CATEGORY" val="diagram"/>
  <p:tag name="KSO_WM_TEMPLATE_INDEX" val="20200793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2"/>
  <p:tag name="KSO_WM_UNIT_ADJUSTLAYOUT_ID" val="24"/>
  <p:tag name="KSO_WM_UNIT_COLOR_SCHEME_SHAPE_ID" val="24"/>
  <p:tag name="KSO_WM_UNIT_COLOR_SCHEME_PARENT_PAGE" val="0_1"/>
  <p:tag name="KSO_WM_UNIT_DIAGRAM_MODELTYPE" val="stripeEnum"/>
  <p:tag name="KSO_WM_UNIT_SUBTYPE" val="e"/>
  <p:tag name="KSO_WM_UNIT_FILL_FORE_SCHEMECOLOR_INDEX" val="13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793_1*l_h_i*1_1_3"/>
  <p:tag name="KSO_WM_TEMPLATE_CATEGORY" val="diagram"/>
  <p:tag name="KSO_WM_TEMPLATE_INDEX" val="20200793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3"/>
  <p:tag name="KSO_WM_UNIT_ADJUSTLAYOUT_ID" val="86"/>
  <p:tag name="KSO_WM_UNIT_COLOR_SCHEME_SHAPE_ID" val="86"/>
  <p:tag name="KSO_WM_UNIT_COLOR_SCHEME_PARENT_PAGE" val="0_1"/>
  <p:tag name="KSO_WM_UNIT_DIAGRAM_MODELTYPE" val="stripeEnum"/>
  <p:tag name="KSO_WM_UNIT_SUBTYPE" val="d"/>
  <p:tag name="KSO_WM_UNIT_TEXT_FILL_FORE_SCHEMECOLOR_INDEX" val="14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793_1*l_h_i*1_2_2"/>
  <p:tag name="KSO_WM_TEMPLATE_CATEGORY" val="diagram"/>
  <p:tag name="KSO_WM_TEMPLATE_INDEX" val="20200793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2"/>
  <p:tag name="KSO_WM_UNIT_ADJUSTLAYOUT_ID" val="26"/>
  <p:tag name="KSO_WM_UNIT_COLOR_SCHEME_SHAPE_ID" val="26"/>
  <p:tag name="KSO_WM_UNIT_COLOR_SCHEME_PARENT_PAGE" val="0_1"/>
  <p:tag name="KSO_WM_UNIT_DIAGRAM_MODELTYPE" val="stripeEnum"/>
  <p:tag name="KSO_WM_UNIT_SUBTYPE" val="e"/>
  <p:tag name="KSO_WM_UNIT_FILL_FORE_SCHEMECOLOR_INDEX" val="13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793_1*l_h_i*1_2_3"/>
  <p:tag name="KSO_WM_TEMPLATE_CATEGORY" val="diagram"/>
  <p:tag name="KSO_WM_TEMPLATE_INDEX" val="20200793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3"/>
  <p:tag name="KSO_WM_UNIT_ADJUSTLAYOUT_ID" val="51"/>
  <p:tag name="KSO_WM_UNIT_COLOR_SCHEME_SHAPE_ID" val="51"/>
  <p:tag name="KSO_WM_UNIT_COLOR_SCHEME_PARENT_PAGE" val="0_1"/>
  <p:tag name="KSO_WM_UNIT_DIAGRAM_MODELTYPE" val="stripeEnum"/>
  <p:tag name="KSO_WM_UNIT_SUBTYPE" val="d"/>
  <p:tag name="KSO_WM_UNIT_TEXT_FILL_FORE_SCHEMECOLOR_INDEX" val="14"/>
  <p:tag name="KSO_WM_UNIT_TEXT_FILL_TYPE" val="1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450_2*i*1"/>
  <p:tag name="KSO_WM_TEMPLATE_CATEGORY" val="diagram"/>
  <p:tag name="KSO_WM_TEMPLATE_INDEX" val="160450"/>
  <p:tag name="KSO_WM_UNIT_INDEX" val="1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450"/>
  <p:tag name="KSO_WM_UNIT_TYPE" val="m_i"/>
  <p:tag name="KSO_WM_UNIT_INDEX" val="1_1"/>
  <p:tag name="KSO_WM_UNIT_ID" val="diagram160450_2*m_i*1_1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450"/>
  <p:tag name="KSO_WM_DIAGRAM_GROUP_CODE" val="m1-1"/>
  <p:tag name="KSO_WM_UNIT_TYPE" val="m_h_f"/>
  <p:tag name="KSO_WM_UNIT_INDEX" val="1_1_1"/>
  <p:tag name="KSO_WM_UNIT_ID" val="diagram160450_2*m_h_f*1_1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" val="AMET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450_2*i*6"/>
  <p:tag name="KSO_WM_TEMPLATE_CATEGORY" val="diagram"/>
  <p:tag name="KSO_WM_TEMPLATE_INDEX" val="160450"/>
  <p:tag name="KSO_WM_UNIT_INDEX" val="6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450"/>
  <p:tag name="KSO_WM_UNIT_TYPE" val="m_i"/>
  <p:tag name="KSO_WM_UNIT_INDEX" val="1_2"/>
  <p:tag name="KSO_WM_UNIT_ID" val="diagram160450_2*m_i*1_2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2.xml><?xml version="1.0" encoding="utf-8"?>
<p:tagLst xmlns:p="http://schemas.openxmlformats.org/presentationml/2006/main">
  <p:tag name="KSO_WM_UNIT_TABLE_BEAUTIFY" val="smartTable{580df8ec-e924-4d01-a421-16272b457ad9}"/>
  <p:tag name="TABLE_ENDDRAG_ORIGIN_RECT" val="672*332"/>
  <p:tag name="TABLE_ENDDRAG_RECT" val="20*50*672*332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450"/>
  <p:tag name="KSO_WM_DIAGRAM_GROUP_CODE" val="m1-1"/>
  <p:tag name="KSO_WM_UNIT_TYPE" val="m_h_f"/>
  <p:tag name="KSO_WM_UNIT_INDEX" val="1_3_1"/>
  <p:tag name="KSO_WM_UNIT_ID" val="diagram160450_2*m_h_f*1_3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" val="AMET"/>
  <p:tag name="KSO_WM_UNIT_FILL_FORE_SCHEMECOLOR_INDEX" val="7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450_2*i*11"/>
  <p:tag name="KSO_WM_TEMPLATE_CATEGORY" val="diagram"/>
  <p:tag name="KSO_WM_TEMPLATE_INDEX" val="160450"/>
  <p:tag name="KSO_WM_UNIT_INDEX" val="11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450"/>
  <p:tag name="KSO_WM_UNIT_TYPE" val="m_i"/>
  <p:tag name="KSO_WM_UNIT_INDEX" val="1_3"/>
  <p:tag name="KSO_WM_UNIT_ID" val="diagram160450_2*m_i*1_3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450"/>
  <p:tag name="KSO_WM_DIAGRAM_GROUP_CODE" val="m1-1"/>
  <p:tag name="KSO_WM_UNIT_TYPE" val="m_h_f"/>
  <p:tag name="KSO_WM_UNIT_INDEX" val="1_5_1"/>
  <p:tag name="KSO_WM_UNIT_ID" val="diagram160450_2*m_h_f*1_5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" val="AMET"/>
  <p:tag name="KSO_WM_UNIT_FILL_FORE_SCHEMECOLOR_INDEX" val="6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450_2*i*16"/>
  <p:tag name="KSO_WM_TEMPLATE_CATEGORY" val="diagram"/>
  <p:tag name="KSO_WM_TEMPLATE_INDEX" val="160450"/>
  <p:tag name="KSO_WM_UNIT_INDEX" val="16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450"/>
  <p:tag name="KSO_WM_UNIT_TYPE" val="m_i"/>
  <p:tag name="KSO_WM_UNIT_INDEX" val="1_4"/>
  <p:tag name="KSO_WM_UNIT_ID" val="diagram160450_2*m_i*1_4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450"/>
  <p:tag name="KSO_WM_DIAGRAM_GROUP_CODE" val="m1-1"/>
  <p:tag name="KSO_WM_UNIT_TYPE" val="m_h_f"/>
  <p:tag name="KSO_WM_UNIT_INDEX" val="1_2_1"/>
  <p:tag name="KSO_WM_UNIT_ID" val="diagram160450_2*m_h_f*1_2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" val="AMET"/>
  <p:tag name="KSO_WM_UNIT_FILL_FORE_SCHEMECOLOR_INDEX" val="6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450_2*i*21"/>
  <p:tag name="KSO_WM_TEMPLATE_CATEGORY" val="diagram"/>
  <p:tag name="KSO_WM_TEMPLATE_INDEX" val="160450"/>
  <p:tag name="KSO_WM_UNIT_INDEX" val="21"/>
</p:tagLst>
</file>

<file path=ppt/tags/tag2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450"/>
  <p:tag name="KSO_WM_UNIT_TYPE" val="m_i"/>
  <p:tag name="KSO_WM_UNIT_INDEX" val="1_5"/>
  <p:tag name="KSO_WM_UNIT_ID" val="diagram160450_2*m_i*1_5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160450"/>
  <p:tag name="KSO_WM_DIAGRAM_GROUP_CODE" val="m1-1"/>
  <p:tag name="KSO_WM_UNIT_TYPE" val="m_h_f"/>
  <p:tag name="KSO_WM_UNIT_INDEX" val="1_4_1"/>
  <p:tag name="KSO_WM_UNIT_ID" val="diagram160450_2*m_h_f*1_4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" val="AMET"/>
  <p:tag name="KSO_WM_UNIT_FILL_FORE_SCHEMECOLOR_INDEX" val="5"/>
  <p:tag name="KSO_WM_UNIT_FILL_TYPE" val="1"/>
  <p:tag name="KSO_WM_UNIT_TEXT_FILL_FORE_SCHEMECOLOR_INDEX" val="14"/>
  <p:tag name="KSO_WM_UNIT_TEXT_FILL_TYPE" val="1"/>
  <p:tag name="KSO_WM_UNIT_DIAGRAM_SCHEMECOLOR_ID" val="0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793_1*l_h_i*1_1_1"/>
  <p:tag name="KSO_WM_TEMPLATE_CATEGORY" val="diagram"/>
  <p:tag name="KSO_WM_TEMPLATE_INDEX" val="20200793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UNIT_ADJUSTLAYOUT_ID" val="11"/>
  <p:tag name="KSO_WM_UNIT_COLOR_SCHEME_SHAPE_ID" val="11"/>
  <p:tag name="KSO_WM_UNIT_COLOR_SCHEME_PARENT_PAGE" val="0_1"/>
  <p:tag name="KSO_WM_UNIT_FOIL_COLOR" val="1"/>
  <p:tag name="KSO_WM_UNIT_DIAGRAM_MODELTYPE" val="stripeEnum"/>
  <p:tag name="KSO_WM_UNIT_SUBTYPE" val="b"/>
  <p:tag name="KSO_WM_UNIT_FILL_FORE_SCHEMECOLOR_INDEX" val="14"/>
  <p:tag name="KSO_WM_UNIT_FILL_TYPE" val="1"/>
  <p:tag name="KSO_WM_UNIT_TEXT_FILL_FORE_SCHEMECOLOR_INDEX" val="14"/>
  <p:tag name="KSO_WM_UNIT_TEXT_FILL_TYPE" val="1"/>
</p:tagLst>
</file>

<file path=ppt/tags/tag30.xml><?xml version="1.0" encoding="utf-8"?>
<p:tagLst xmlns:p="http://schemas.openxmlformats.org/presentationml/2006/main">
  <p:tag name="COMMONDATA" val="eyJoZGlkIjoiYWZkM2M2NGUzYWIzOTE3MmMyMmQ4OWQ1ZTAxOTQxZDQifQ=="/>
</p:tagLst>
</file>

<file path=ppt/tags/tag4.xml><?xml version="1.0" encoding="utf-8"?>
<p:tagLst xmlns:p="http://schemas.openxmlformats.org/presentationml/2006/main">
  <p:tag name="KSO_WM_UNIT_DIAGRAM_MODELTYPE" val="stripeEnum"/>
  <p:tag name="KSO_WM_UNIT_VALUE" val="712*94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00793_1*l_h_d*1_1_1"/>
  <p:tag name="KSO_WM_TEMPLATE_CATEGORY" val="diagram"/>
  <p:tag name="KSO_WM_TEMPLATE_INDEX" val="20200793"/>
  <p:tag name="KSO_WM_UNIT_LAYERLEVEL" val="1_1_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TEXT_PART_ID_V2" val="c-1-1"/>
  <p:tag name="KSO_WM_UNIT_HIGHLIGHT" val="0"/>
  <p:tag name="KSO_WM_UNIT_COMPATIBLE" val="0"/>
  <p:tag name="KSO_WM_UNIT_DIAGRAM_ISNUMVISUAL" val="0"/>
  <p:tag name="KSO_WM_UNIT_DIAGRAM_ISREFERUNIT" val="0"/>
  <p:tag name="KSO_WM_UNIT_ID" val="diagram20200793_1*l_h_a*1_1_1"/>
  <p:tag name="KSO_WM_TEMPLATE_CATEGORY" val="diagram"/>
  <p:tag name="KSO_WM_TEMPLATE_INDEX" val="20200793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l1-1"/>
  <p:tag name="KSO_WM_UNIT_TYPE" val="l_h_a"/>
  <p:tag name="KSO_WM_UNIT_INDEX" val="1_1_1"/>
  <p:tag name="KSO_WM_UNIT_PRESET_TEXT" val="添加标题"/>
  <p:tag name="KSO_WM_UNIT_VALUE" val="12"/>
  <p:tag name="KSO_WM_UNIT_ADJUSTLAYOUT_ID" val="45"/>
  <p:tag name="KSO_WM_UNIT_COLOR_SCHEME_SHAPE_ID" val="45"/>
  <p:tag name="KSO_WM_UNIT_COLOR_SCHEME_PARENT_PAGE" val="0_1"/>
  <p:tag name="KSO_WM_UNIT_DIAGRAM_MODELTYPE" val="stripeEnum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TEXT_PART_ID_V2" val="d-1-1"/>
  <p:tag name="KSO_WM_UNIT_HIGHLIGHT" val="0"/>
  <p:tag name="KSO_WM_UNIT_COMPATIBLE" val="0"/>
  <p:tag name="KSO_WM_UNIT_DIAGRAM_ISNUMVISUAL" val="0"/>
  <p:tag name="KSO_WM_UNIT_DIAGRAM_ISREFERUNIT" val="0"/>
  <p:tag name="KSO_WM_UNIT_ID" val="diagram20200793_1*l_h_f*1_1_1"/>
  <p:tag name="KSO_WM_TEMPLATE_CATEGORY" val="diagram"/>
  <p:tag name="KSO_WM_TEMPLATE_INDEX" val="20200793"/>
  <p:tag name="KSO_WM_UNIT_LAYERLEVEL" val="1_1_1"/>
  <p:tag name="KSO_WM_TAG_VERSION" val="1.0"/>
  <p:tag name="KSO_WM_BEAUTIFY_FLAG" val="#wm#"/>
  <p:tag name="KSO_WM_UNIT_NOCLEAR" val="0"/>
  <p:tag name="KSO_WM_DIAGRAM_GROUP_CODE" val="l1-1"/>
  <p:tag name="KSO_WM_UNIT_TYPE" val="l_h_f"/>
  <p:tag name="KSO_WM_UNIT_INDEX" val="1_1_1"/>
  <p:tag name="KSO_WM_UNIT_PRESET_TEXT" val="点击此处添加正文，文字是您思想的提炼，请尽量言简意赅的阐述您的观点。"/>
  <p:tag name="KSO_WM_UNIT_VALUE" val="42"/>
  <p:tag name="KSO_WM_UNIT_ADJUSTLAYOUT_ID" val="49"/>
  <p:tag name="KSO_WM_UNIT_COLOR_SCHEME_SHAPE_ID" val="49"/>
  <p:tag name="KSO_WM_UNIT_COLOR_SCHEME_PARENT_PAGE" val="0_1"/>
  <p:tag name="KSO_WM_UNIT_DIAGRAM_MODELTYPE" val="stripeEnum"/>
  <p:tag name="KSO_WM_UNIT_TEXT_FILL_FORE_SCHEMECOLOR_INDEX" val="13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00793_1*l_h_i*1_2_1"/>
  <p:tag name="KSO_WM_TEMPLATE_CATEGORY" val="diagram"/>
  <p:tag name="KSO_WM_TEMPLATE_INDEX" val="20200793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1"/>
  <p:tag name="KSO_WM_UNIT_ADJUSTLAYOUT_ID" val="41"/>
  <p:tag name="KSO_WM_UNIT_COLOR_SCHEME_SHAPE_ID" val="41"/>
  <p:tag name="KSO_WM_UNIT_COLOR_SCHEME_PARENT_PAGE" val="0_1"/>
  <p:tag name="KSO_WM_UNIT_FOIL_COLOR" val="1"/>
  <p:tag name="KSO_WM_UNIT_DIAGRAM_MODELTYPE" val="stripeEnum"/>
  <p:tag name="KSO_WM_UNIT_SUBTYPE" val="b"/>
  <p:tag name="KSO_WM_UNIT_FILL_FORE_SCHEMECOLOR_INDEX" val="14"/>
  <p:tag name="KSO_WM_UNIT_FILL_TYPE" val="1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KSO_WM_UNIT_DIAGRAM_MODELTYPE" val="stripeEnum"/>
  <p:tag name="KSO_WM_UNIT_VALUE" val="712*94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00793_1*l_h_d*1_2_1"/>
  <p:tag name="KSO_WM_TEMPLATE_CATEGORY" val="diagram"/>
  <p:tag name="KSO_WM_TEMPLATE_INDEX" val="20200793"/>
  <p:tag name="KSO_WM_UNIT_LAYERLEVEL" val="1_1_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TEXT_PART_ID_V2" val="c-1-1"/>
  <p:tag name="KSO_WM_UNIT_HIGHLIGHT" val="0"/>
  <p:tag name="KSO_WM_UNIT_COMPATIBLE" val="0"/>
  <p:tag name="KSO_WM_UNIT_DIAGRAM_ISNUMVISUAL" val="0"/>
  <p:tag name="KSO_WM_UNIT_DIAGRAM_ISREFERUNIT" val="0"/>
  <p:tag name="KSO_WM_UNIT_ID" val="diagram20200793_1*l_h_a*1_2_1"/>
  <p:tag name="KSO_WM_TEMPLATE_CATEGORY" val="diagram"/>
  <p:tag name="KSO_WM_TEMPLATE_INDEX" val="20200793"/>
  <p:tag name="KSO_WM_UNIT_LAYERLEVEL" val="1_1_1"/>
  <p:tag name="KSO_WM_TAG_VERSION" val="1.0"/>
  <p:tag name="KSO_WM_BEAUTIFY_FLAG" val="#wm#"/>
  <p:tag name="KSO_WM_UNIT_ISCONTENTSTITLE" val="0"/>
  <p:tag name="KSO_WM_UNIT_NOCLEAR" val="0"/>
  <p:tag name="KSO_WM_DIAGRAM_GROUP_CODE" val="l1-1"/>
  <p:tag name="KSO_WM_UNIT_TYPE" val="l_h_a"/>
  <p:tag name="KSO_WM_UNIT_INDEX" val="1_2_1"/>
  <p:tag name="KSO_WM_UNIT_PRESET_TEXT" val="添加标题"/>
  <p:tag name="KSO_WM_UNIT_VALUE" val="12"/>
  <p:tag name="KSO_WM_UNIT_ADJUSTLAYOUT_ID" val="96"/>
  <p:tag name="KSO_WM_UNIT_COLOR_SCHEME_SHAPE_ID" val="96"/>
  <p:tag name="KSO_WM_UNIT_COLOR_SCHEME_PARENT_PAGE" val="0_1"/>
  <p:tag name="KSO_WM_UNIT_DIAGRAM_MODELTYPE" val="stripeEnum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4973</Words>
  <Application>WPS 演示</Application>
  <PresentationFormat>全屏显示(16:9)</PresentationFormat>
  <Paragraphs>581</Paragraphs>
  <Slides>74</Slides>
  <Notes>0</Notes>
  <HiddenSlides>0</HiddenSlides>
  <MMClips>1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6</vt:i4>
      </vt:variant>
      <vt:variant>
        <vt:lpstr>幻灯片标题</vt:lpstr>
      </vt:variant>
      <vt:variant>
        <vt:i4>74</vt:i4>
      </vt:variant>
    </vt:vector>
  </HeadingPairs>
  <TitlesOfParts>
    <vt:vector size="92" baseType="lpstr">
      <vt:lpstr>Arial</vt:lpstr>
      <vt:lpstr>宋体</vt:lpstr>
      <vt:lpstr>Wingdings</vt:lpstr>
      <vt:lpstr>方正卡通简体</vt:lpstr>
      <vt:lpstr>Arial</vt:lpstr>
      <vt:lpstr>微软雅黑</vt:lpstr>
      <vt:lpstr>Calibri</vt:lpstr>
      <vt:lpstr>Times New Roman</vt:lpstr>
      <vt:lpstr>黑体</vt:lpstr>
      <vt:lpstr>Arial Unicode MS</vt:lpstr>
      <vt:lpstr>方正正黑简体</vt:lpstr>
      <vt:lpstr>Office 主题​​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PowerPoint 演示文稿</vt:lpstr>
      <vt:lpstr>PowerPoint 演示文稿</vt:lpstr>
      <vt:lpstr>幼儿园工作相关法规和政策</vt:lpstr>
      <vt:lpstr>《指南》研制的背景</vt:lpstr>
      <vt:lpstr>教育是农业，不是工业。——叶圣陶</vt:lpstr>
      <vt:lpstr>《指南》的作用</vt:lpstr>
      <vt:lpstr>《指南》结构图——五大领域，11个子领域，32条目标，87条教育建议</vt:lpstr>
      <vt:lpstr>PowerPoint 演示文稿</vt:lpstr>
      <vt:lpstr>PowerPoint 演示文稿</vt:lpstr>
      <vt:lpstr>健康领域目标——健康是幼儿其他领域学习与发展的基础 </vt:lpstr>
      <vt:lpstr>身心健康</vt:lpstr>
      <vt:lpstr>身心健康</vt:lpstr>
      <vt:lpstr>身心健康</vt:lpstr>
      <vt:lpstr>动作发展</vt:lpstr>
      <vt:lpstr>动作发展</vt:lpstr>
      <vt:lpstr>动作发展</vt:lpstr>
      <vt:lpstr>生活习惯和自理能力</vt:lpstr>
      <vt:lpstr>生活习惯和自理能力 </vt:lpstr>
      <vt:lpstr>生活习惯和自理能力</vt:lpstr>
      <vt:lpstr>语言领域目标</vt:lpstr>
      <vt:lpstr>倾听与表达</vt:lpstr>
      <vt:lpstr>倾听与表达</vt:lpstr>
      <vt:lpstr>倾听与表达</vt:lpstr>
      <vt:lpstr>阅读与书写准备</vt:lpstr>
      <vt:lpstr>阅读与书写准备</vt:lpstr>
      <vt:lpstr>阅读与书写准备</vt:lpstr>
      <vt:lpstr>社会领域目标</vt:lpstr>
      <vt:lpstr>人际交往</vt:lpstr>
      <vt:lpstr>人际交往</vt:lpstr>
      <vt:lpstr>人际交往</vt:lpstr>
      <vt:lpstr>人际交往</vt:lpstr>
      <vt:lpstr>社会适应</vt:lpstr>
      <vt:lpstr>社会适应</vt:lpstr>
      <vt:lpstr>社会适应</vt:lpstr>
      <vt:lpstr>科学领域目标</vt:lpstr>
      <vt:lpstr>科学探究</vt:lpstr>
      <vt:lpstr>科学探究</vt:lpstr>
      <vt:lpstr>科学探究</vt:lpstr>
      <vt:lpstr>数学认知</vt:lpstr>
      <vt:lpstr>数学认知</vt:lpstr>
      <vt:lpstr>数学认知</vt:lpstr>
      <vt:lpstr>PowerPoint 演示文稿</vt:lpstr>
      <vt:lpstr>艺术领域目标</vt:lpstr>
      <vt:lpstr>感受与欣赏</vt:lpstr>
      <vt:lpstr>PowerPoint 演示文稿</vt:lpstr>
      <vt:lpstr>表现与创造</vt:lpstr>
      <vt:lpstr>表现与创造</vt:lpstr>
      <vt:lpstr>PowerPoint 演示文稿</vt:lpstr>
      <vt:lpstr>PowerPoint 演示文稿</vt:lpstr>
      <vt:lpstr>学习、生活、发展三位一体，乃是幼儿学习最大的独特之处。</vt:lpstr>
      <vt:lpstr>五大领域内容在幼儿一日生活中的体现</vt:lpstr>
      <vt:lpstr>案例 中班某宝宝跑到老师面前告状说： 小丽霸着三轮车骑了好久，不让我骑！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幼儿园应该设置哪些活动区？</vt:lpstr>
      <vt:lpstr>PowerPoint 演示文稿</vt:lpstr>
      <vt:lpstr>PowerPoint 演示文稿</vt:lpstr>
      <vt:lpstr>PowerPoint 演示文稿</vt:lpstr>
      <vt:lpstr>PowerPoint 演示文稿</vt:lpstr>
      <vt:lpstr>教师在活动区游戏中如何推进幼儿的学习与发展</vt:lpstr>
      <vt:lpstr>在游戏中有效推进幼儿发展：观察和分析在先，介入和指导在后。</vt:lpstr>
      <vt:lpstr>PowerPoint 演示文稿</vt:lpstr>
      <vt:lpstr>集体教学的利与弊</vt:lpstr>
      <vt:lpstr>集体教学——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lastModifiedBy>10103</cp:lastModifiedBy>
  <cp:revision>66</cp:revision>
  <dcterms:created xsi:type="dcterms:W3CDTF">2019-06-04T07:19:00Z</dcterms:created>
  <dcterms:modified xsi:type="dcterms:W3CDTF">2022-08-09T15:06:21Z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2052-11.1.0.11753</vt:lpwstr>
  </property>
  <property fmtid="{D5CDD505-2E9C-101B-9397-08002B2CF9AE}" pid="3" name="ICV">
    <vt:lpwstr>8411B41AFD734884A5684D8D31D134AD</vt:lpwstr>
  </property>
</Properties>
</file>