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5" r:id="rId2"/>
    <p:sldId id="281" r:id="rId3"/>
    <p:sldId id="256" r:id="rId4"/>
    <p:sldId id="307" r:id="rId5"/>
    <p:sldId id="306" r:id="rId6"/>
    <p:sldId id="308" r:id="rId7"/>
    <p:sldId id="309" r:id="rId8"/>
    <p:sldId id="310" r:id="rId9"/>
    <p:sldId id="284" r:id="rId10"/>
    <p:sldId id="258" r:id="rId11"/>
    <p:sldId id="31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5E04"/>
    <a:srgbClr val="FECB42"/>
    <a:srgbClr val="2E1300"/>
    <a:srgbClr val="0C0500"/>
    <a:srgbClr val="0D0D0D"/>
    <a:srgbClr val="10123B"/>
    <a:srgbClr val="E6E6E6"/>
    <a:srgbClr val="08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282" y="-162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98EB9-38E7-430F-8AAF-064B9DAA2DE1}" type="datetimeFigureOut">
              <a:rPr lang="zh-CN" altLang="en-US" smtClean="0"/>
              <a:t>2021-05-12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615A-C09E-407D-AD84-ABC2D57322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郑少PPT" hidden="1"/>
          <p:cNvSpPr txBox="1"/>
          <p:nvPr userDrawn="1"/>
        </p:nvSpPr>
        <p:spPr>
          <a:xfrm>
            <a:off x="5586086" y="329050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郑少PPT" hidden="1"/>
          <p:cNvSpPr txBox="1"/>
          <p:nvPr userDrawn="1"/>
        </p:nvSpPr>
        <p:spPr>
          <a:xfrm>
            <a:off x="5586085" y="32443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郑少PPT" hidden="1"/>
          <p:cNvSpPr txBox="1"/>
          <p:nvPr userDrawn="1"/>
        </p:nvSpPr>
        <p:spPr>
          <a:xfrm>
            <a:off x="5586085" y="32443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郑少PPT" hidden="1"/>
          <p:cNvSpPr txBox="1"/>
          <p:nvPr userDrawn="1"/>
        </p:nvSpPr>
        <p:spPr>
          <a:xfrm>
            <a:off x="5586085" y="32443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4354" y="461415"/>
            <a:ext cx="5571259" cy="556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gradFill flip="none" rotWithShape="1">
                  <a:gsLst>
                    <a:gs pos="100000">
                      <a:schemeClr val="accent2"/>
                    </a:gs>
                    <a:gs pos="9000">
                      <a:schemeClr val="accent1"/>
                    </a:gs>
                  </a:gsLst>
                  <a:lin ang="0" scaled="1"/>
                  <a:tileRect/>
                </a:gra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点击这里添加标题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" y="247009"/>
            <a:ext cx="1128606" cy="98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郑少PPT" hidden="1"/>
          <p:cNvSpPr txBox="1"/>
          <p:nvPr userDrawn="1"/>
        </p:nvSpPr>
        <p:spPr>
          <a:xfrm>
            <a:off x="5586085" y="32443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郑少PPT" hidden="1"/>
          <p:cNvSpPr txBox="1"/>
          <p:nvPr userDrawn="1"/>
        </p:nvSpPr>
        <p:spPr>
          <a:xfrm>
            <a:off x="5586085" y="32443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郑少PPT 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C0500"/>
              </a:gs>
              <a:gs pos="66700">
                <a:srgbClr val="170A00"/>
              </a:gs>
              <a:gs pos="0">
                <a:srgbClr val="2E1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郑少PPT" hidden="1"/>
          <p:cNvSpPr txBox="1"/>
          <p:nvPr userDrawn="1"/>
        </p:nvSpPr>
        <p:spPr>
          <a:xfrm>
            <a:off x="5586085" y="324433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109678" y="1426808"/>
            <a:ext cx="9972644" cy="4004385"/>
            <a:chOff x="1117424" y="1227345"/>
            <a:chExt cx="7378576" cy="4004385"/>
          </a:xfrm>
        </p:grpSpPr>
        <p:sp>
          <p:nvSpPr>
            <p:cNvPr id="5" name="Text Placeholder 3"/>
            <p:cNvSpPr txBox="1"/>
            <p:nvPr userDrawn="1"/>
          </p:nvSpPr>
          <p:spPr>
            <a:xfrm>
              <a:off x="2235163" y="1227345"/>
              <a:ext cx="4932874" cy="333192"/>
            </a:xfrm>
            <a:prstGeom prst="rect">
              <a:avLst/>
            </a:prstGeom>
          </p:spPr>
          <p:txBody>
            <a:bodyPr vert="horz" lIns="0" tIns="40504" rIns="0" bIns="40504" anchor="t"/>
            <a:lstStyle>
              <a:lvl1pPr marL="0" indent="0" algn="ctr" defTabSz="40449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/>
                <a:buNone/>
                <a:defRPr sz="1500" b="0" kern="1200">
                  <a:solidFill>
                    <a:schemeClr val="accent3"/>
                  </a:solidFill>
                  <a:latin typeface="Lato Light"/>
                  <a:ea typeface="+mn-ea"/>
                  <a:cs typeface="Lato Light"/>
                </a:defRPr>
              </a:lvl1pPr>
              <a:lvl2pPr marL="658495" indent="-2533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2825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1732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245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758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3271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784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4297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rgbClr val="FFFFFF"/>
                  </a:solidFill>
                  <a:latin typeface="+mj-ea"/>
                  <a:ea typeface="+mj-ea"/>
                  <a:cs typeface="+mn-ea"/>
                  <a:sym typeface="+mn-lt"/>
                </a:rPr>
                <a:t>感谢您支持原创设计事业，支持设计版权产品</a:t>
              </a:r>
              <a:r>
                <a:rPr lang="en-US" sz="2000" b="1" dirty="0">
                  <a:solidFill>
                    <a:srgbClr val="FFFFFF"/>
                  </a:solidFill>
                  <a:latin typeface="+mj-ea"/>
                  <a:ea typeface="+mj-ea"/>
                  <a:cs typeface="+mn-ea"/>
                  <a:sym typeface="+mn-lt"/>
                </a:rPr>
                <a:t>！</a:t>
              </a:r>
            </a:p>
          </p:txBody>
        </p:sp>
        <p:sp>
          <p:nvSpPr>
            <p:cNvPr id="6" name="Text Placeholder 4"/>
            <p:cNvSpPr txBox="1"/>
            <p:nvPr userDrawn="1"/>
          </p:nvSpPr>
          <p:spPr>
            <a:xfrm>
              <a:off x="1117424" y="1887820"/>
              <a:ext cx="7378576" cy="33439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lvl1pPr marL="0" indent="0" algn="ctr" defTabSz="40449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58495" indent="-2533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2825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1732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245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758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3271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784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42970" indent="-202565" algn="l" defTabSz="404495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04495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感谢您下载千图网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原创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PPT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模板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，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为了您和千图网以及原创作者的利益，请勿复制、传播、销售，否则将承担法律责任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！</a:t>
              </a:r>
            </a:p>
            <a:p>
              <a:pPr marL="0" marR="0" lvl="0" indent="0" algn="l" defTabSz="404495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千图网将对作品进行维权，按照传播下载次数的十倍进行索取赔偿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金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！</a:t>
              </a:r>
            </a:p>
            <a:p>
              <a:pPr marL="0" marR="0" lvl="0" indent="0" algn="l" defTabSz="404495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1、千图网网站出售的PPT模版是免版税类（RF：Royalty-free）正版受《中华人民共和国著作法》和《世界版权公约》的保护，作品的所有权、版权和著作权归千图网所有，您下载的是PPT模版素材使用权。</a:t>
              </a:r>
            </a:p>
            <a:p>
              <a:pPr marL="0" marR="0" lvl="0" indent="0" algn="l" defTabSz="404495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2、不得将千图网的PPT模版、PPT素材，本身用于再出售，或者出租、出借、转让、分销、发布或者作为礼物供他人使用，不得转授权、出卖、转让本协议或本协议中的权利。</a:t>
              </a:r>
            </a:p>
            <a:p>
              <a:pPr marL="0" marR="0" lvl="0" indent="0" algn="l" defTabSz="404495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3、禁止把作品纳入商标或服务标记。</a:t>
              </a:r>
            </a:p>
            <a:p>
              <a:pPr marL="0" marR="0" lvl="0" indent="0" algn="l" defTabSz="404495" rtl="0" eaLnBrk="1" fontAlgn="auto" latinLnBrk="0" hangingPunct="1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4、禁止用户用下载格式在网上传播作品。或者作品可以让第三方单独付费或共享免费下载、或通过转移电话服务系统传播。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6CDA4F-9E34-4F7A-9256-98A9134F5070}" type="datetimeFigureOut">
              <a:rPr lang="zh-CN" altLang="en-US" smtClean="0"/>
              <a:t>2021-05-12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5A5799-ED9A-4410-AD63-7129526F0C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88192-6A4D-42AE-B81B-7035A94DA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5B01A-9C7B-4DC3-9015-497F39A60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48073-72D0-4FFC-B918-FE5D1284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9E26-F7E5-44D7-8823-C5CC2ACC8644}" type="datetimeFigureOut">
              <a:rPr lang="zh-CN" altLang="en-US" smtClean="0"/>
              <a:t>2021-05-12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8B05DB-E0B9-4040-8D17-4CBA9F78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0A5187-E038-408F-BCFD-8991EB22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4393-F93C-4DE8-ADD5-7161A5F753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0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郑少PPT" hidden="1"/>
          <p:cNvSpPr txBox="1"/>
          <p:nvPr userDrawn="1"/>
        </p:nvSpPr>
        <p:spPr>
          <a:xfrm>
            <a:off x="5586086" y="329050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rgbClr val="FFFFFF"/>
                </a:solidFill>
              </a:rPr>
              <a:t>郑少</a:t>
            </a:r>
            <a:r>
              <a:rPr lang="en-US" altLang="zh-CN" sz="1800" dirty="0">
                <a:solidFill>
                  <a:srgbClr val="FFFFFF"/>
                </a:solidFill>
              </a:rPr>
              <a:t>PPT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C0500"/>
              </a:gs>
              <a:gs pos="66700">
                <a:srgbClr val="170A00"/>
              </a:gs>
              <a:gs pos="0">
                <a:srgbClr val="2E13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729" r="13424"/>
          <a:stretch>
            <a:fillRect/>
          </a:stretch>
        </p:blipFill>
        <p:spPr>
          <a:xfrm>
            <a:off x="-2540" y="46355"/>
            <a:ext cx="12207240" cy="6851015"/>
          </a:xfrm>
          <a:prstGeom prst="rect">
            <a:avLst/>
          </a:prstGeom>
        </p:spPr>
      </p:pic>
      <p:sp>
        <p:nvSpPr>
          <p:cNvPr id="16" name="郑少PPT文本框"/>
          <p:cNvSpPr/>
          <p:nvPr/>
        </p:nvSpPr>
        <p:spPr>
          <a:xfrm>
            <a:off x="2291080" y="2417876"/>
            <a:ext cx="809117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dirty="0">
                <a:gradFill>
                  <a:gsLst>
                    <a:gs pos="100000">
                      <a:schemeClr val="accent2"/>
                    </a:gs>
                    <a:gs pos="9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rPr>
              <a:t>幼儿园如何建立家长委员会？</a:t>
            </a:r>
          </a:p>
        </p:txBody>
      </p:sp>
      <p:sp>
        <p:nvSpPr>
          <p:cNvPr id="2" name="郑少PPT文本框"/>
          <p:cNvSpPr/>
          <p:nvPr/>
        </p:nvSpPr>
        <p:spPr>
          <a:xfrm>
            <a:off x="2050415" y="5102225"/>
            <a:ext cx="809117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讲师：黄丽芳</a:t>
            </a:r>
          </a:p>
        </p:txBody>
      </p:sp>
    </p:spTree>
  </p:cSld>
  <p:clrMapOvr>
    <a:masterClrMapping/>
  </p:clrMapOvr>
  <p:transition spd="slow" advTm="2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7620" t="13872" r="7620" b="136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郑少PPT 文字"/>
          <p:cNvSpPr/>
          <p:nvPr/>
        </p:nvSpPr>
        <p:spPr>
          <a:xfrm>
            <a:off x="4321647" y="2152859"/>
            <a:ext cx="3548707" cy="132343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8000" b="1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谢 谢</a:t>
            </a:r>
            <a:endParaRPr lang="en-US" altLang="zh-CN" sz="8000" b="1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0" scaled="1"/>
              </a:gra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BFB111-ECDF-4CD4-BBA5-A4373495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1" y="491836"/>
            <a:ext cx="762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MH_Other_1"/>
          <p:cNvCxnSpPr/>
          <p:nvPr>
            <p:custDataLst>
              <p:tags r:id="rId1"/>
            </p:custDataLst>
          </p:nvPr>
        </p:nvCxnSpPr>
        <p:spPr>
          <a:xfrm>
            <a:off x="1974850" y="3662084"/>
            <a:ext cx="8347841" cy="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SubTitle_1"/>
          <p:cNvSpPr/>
          <p:nvPr>
            <p:custDataLst>
              <p:tags r:id="rId2"/>
            </p:custDataLst>
          </p:nvPr>
        </p:nvSpPr>
        <p:spPr>
          <a:xfrm>
            <a:off x="1974850" y="1868805"/>
            <a:ext cx="2001520" cy="1193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EFFFF"/>
                </a:solidFill>
                <a:sym typeface="+mn-ea"/>
              </a:rPr>
              <a:t>初期</a:t>
            </a:r>
            <a:endParaRPr lang="zh-CN" altLang="en-US" sz="2400" b="1" dirty="0">
              <a:solidFill>
                <a:srgbClr val="FE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EFFFF"/>
                </a:solidFill>
                <a:sym typeface="+mn-ea"/>
              </a:rPr>
              <a:t>家访工作</a:t>
            </a:r>
            <a:endParaRPr lang="zh-CN" altLang="en-US" sz="2400" b="1" dirty="0"/>
          </a:p>
        </p:txBody>
      </p:sp>
      <p:cxnSp>
        <p:nvCxnSpPr>
          <p:cNvPr id="23" name="MH_Other_2"/>
          <p:cNvCxnSpPr/>
          <p:nvPr>
            <p:custDataLst>
              <p:tags r:id="rId3"/>
            </p:custDataLst>
          </p:nvPr>
        </p:nvCxnSpPr>
        <p:spPr>
          <a:xfrm flipV="1">
            <a:off x="3029707" y="3099375"/>
            <a:ext cx="0" cy="56271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_3"/>
          <p:cNvSpPr/>
          <p:nvPr>
            <p:custDataLst>
              <p:tags r:id="rId4"/>
            </p:custDataLst>
          </p:nvPr>
        </p:nvSpPr>
        <p:spPr>
          <a:xfrm flipH="1">
            <a:off x="2863535" y="3256100"/>
            <a:ext cx="332348" cy="2492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EFFFF"/>
                </a:solidFill>
              </a:rPr>
              <a:t>A</a:t>
            </a:r>
            <a:endParaRPr lang="zh-CN" altLang="en-US" b="1" dirty="0">
              <a:solidFill>
                <a:srgbClr val="FEFFFF"/>
              </a:solidFill>
            </a:endParaRPr>
          </a:p>
        </p:txBody>
      </p:sp>
      <p:sp>
        <p:nvSpPr>
          <p:cNvPr id="25" name="MH_SubTitle_2"/>
          <p:cNvSpPr/>
          <p:nvPr>
            <p:custDataLst>
              <p:tags r:id="rId5"/>
            </p:custDataLst>
          </p:nvPr>
        </p:nvSpPr>
        <p:spPr>
          <a:xfrm>
            <a:off x="5073015" y="1868805"/>
            <a:ext cx="2033905" cy="1193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EFFFF"/>
                </a:solidFill>
              </a:rPr>
              <a:t>中期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EFFFF"/>
                </a:solidFill>
              </a:rPr>
              <a:t>家访工作</a:t>
            </a:r>
          </a:p>
        </p:txBody>
      </p:sp>
      <p:cxnSp>
        <p:nvCxnSpPr>
          <p:cNvPr id="26" name="MH_Other_4"/>
          <p:cNvCxnSpPr/>
          <p:nvPr>
            <p:custDataLst>
              <p:tags r:id="rId6"/>
            </p:custDataLst>
          </p:nvPr>
        </p:nvCxnSpPr>
        <p:spPr>
          <a:xfrm flipV="1">
            <a:off x="6019610" y="3099375"/>
            <a:ext cx="0" cy="56271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Other_5"/>
          <p:cNvSpPr/>
          <p:nvPr>
            <p:custDataLst>
              <p:tags r:id="rId7"/>
            </p:custDataLst>
          </p:nvPr>
        </p:nvSpPr>
        <p:spPr>
          <a:xfrm flipH="1">
            <a:off x="5853437" y="3256100"/>
            <a:ext cx="332348" cy="2492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EFFFF"/>
                </a:solidFill>
              </a:rPr>
              <a:t>B</a:t>
            </a:r>
            <a:endParaRPr lang="zh-CN" altLang="en-US" b="1" dirty="0">
              <a:solidFill>
                <a:srgbClr val="FEFFFF"/>
              </a:solidFill>
            </a:endParaRPr>
          </a:p>
        </p:txBody>
      </p:sp>
      <p:sp>
        <p:nvSpPr>
          <p:cNvPr id="28" name="MH_SubTitle_3"/>
          <p:cNvSpPr/>
          <p:nvPr>
            <p:custDataLst>
              <p:tags r:id="rId8"/>
            </p:custDataLst>
          </p:nvPr>
        </p:nvSpPr>
        <p:spPr>
          <a:xfrm>
            <a:off x="8062595" y="1868805"/>
            <a:ext cx="2133600" cy="11931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EFFFF"/>
                </a:solidFill>
              </a:rPr>
              <a:t>末期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EFFFF"/>
                </a:solidFill>
              </a:rPr>
              <a:t>家访工作</a:t>
            </a:r>
          </a:p>
        </p:txBody>
      </p:sp>
      <p:cxnSp>
        <p:nvCxnSpPr>
          <p:cNvPr id="47" name="MH_Other_6"/>
          <p:cNvCxnSpPr/>
          <p:nvPr>
            <p:custDataLst>
              <p:tags r:id="rId9"/>
            </p:custDataLst>
          </p:nvPr>
        </p:nvCxnSpPr>
        <p:spPr>
          <a:xfrm flipV="1">
            <a:off x="9009513" y="3099375"/>
            <a:ext cx="0" cy="562710"/>
          </a:xfrm>
          <a:prstGeom prst="straightConnector1">
            <a:avLst/>
          </a:prstGeom>
          <a:ln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H_Other_7"/>
          <p:cNvSpPr/>
          <p:nvPr>
            <p:custDataLst>
              <p:tags r:id="rId10"/>
            </p:custDataLst>
          </p:nvPr>
        </p:nvSpPr>
        <p:spPr>
          <a:xfrm flipH="1">
            <a:off x="8843340" y="3256100"/>
            <a:ext cx="332348" cy="2492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EFFFF"/>
                </a:solidFill>
              </a:rPr>
              <a:t>C</a:t>
            </a:r>
            <a:endParaRPr lang="zh-CN" altLang="en-US" b="1" dirty="0">
              <a:solidFill>
                <a:srgbClr val="FEFFFF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一、家访工作三部曲</a:t>
            </a:r>
          </a:p>
        </p:txBody>
      </p:sp>
      <p:sp>
        <p:nvSpPr>
          <p:cNvPr id="34" name="MH_SubTitle_1"/>
          <p:cNvSpPr txBox="1"/>
          <p:nvPr>
            <p:custDataLst>
              <p:tags r:id="rId11"/>
            </p:custDataLst>
          </p:nvPr>
        </p:nvSpPr>
        <p:spPr>
          <a:xfrm>
            <a:off x="2146300" y="3712210"/>
            <a:ext cx="1754505" cy="1362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幼儿的生活习惯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幼儿的特殊情况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建立初步的友谊</a:t>
            </a:r>
          </a:p>
        </p:txBody>
      </p:sp>
      <p:sp>
        <p:nvSpPr>
          <p:cNvPr id="5" name="MH_SubTitle_1"/>
          <p:cNvSpPr txBox="1"/>
          <p:nvPr>
            <p:custDataLst>
              <p:tags r:id="rId12"/>
            </p:custDataLst>
          </p:nvPr>
        </p:nvSpPr>
        <p:spPr>
          <a:xfrm>
            <a:off x="5146040" y="3715385"/>
            <a:ext cx="1754505" cy="1362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突发事件的幼儿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寻找原因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帮助与支持</a:t>
            </a:r>
          </a:p>
        </p:txBody>
      </p:sp>
      <p:sp>
        <p:nvSpPr>
          <p:cNvPr id="6" name="MH_SubTitle_1"/>
          <p:cNvSpPr txBox="1"/>
          <p:nvPr>
            <p:custDataLst>
              <p:tags r:id="rId13"/>
            </p:custDataLst>
          </p:nvPr>
        </p:nvSpPr>
        <p:spPr>
          <a:xfrm>
            <a:off x="8062595" y="3712210"/>
            <a:ext cx="2133600" cy="1362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没有达成学期教育目标的幼儿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制定下阶段教育目标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5" grpId="0" bldLvl="0" animBg="1"/>
      <p:bldP spid="28" grpId="0" bldLvl="0" animBg="1"/>
      <p:bldP spid="3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二、家访工作中的注意事项</a:t>
            </a:r>
          </a:p>
        </p:txBody>
      </p:sp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>
            <a:off x="1087967" y="2355850"/>
            <a:ext cx="1534584" cy="2274888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1087967" y="2355851"/>
            <a:ext cx="1534584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</a:rPr>
              <a:t>全面性</a:t>
            </a:r>
          </a:p>
        </p:txBody>
      </p:sp>
      <p:sp>
        <p:nvSpPr>
          <p:cNvPr id="7" name="MH_Other_2"/>
          <p:cNvSpPr/>
          <p:nvPr>
            <p:custDataLst>
              <p:tags r:id="rId3"/>
            </p:custDataLst>
          </p:nvPr>
        </p:nvSpPr>
        <p:spPr>
          <a:xfrm rot="19833143">
            <a:off x="1674284" y="2187575"/>
            <a:ext cx="474133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BDBDBD"/>
              </a:gs>
              <a:gs pos="64000">
                <a:srgbClr val="C7CACA"/>
              </a:gs>
              <a:gs pos="0">
                <a:srgbClr val="8A8F8F"/>
              </a:gs>
              <a:gs pos="35000">
                <a:srgbClr val="8A8F8F"/>
              </a:gs>
            </a:gsLst>
            <a:lin ang="2700000" scaled="1"/>
            <a:tileRect/>
          </a:gra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MH_Other_3"/>
          <p:cNvSpPr/>
          <p:nvPr>
            <p:custDataLst>
              <p:tags r:id="rId4"/>
            </p:custDataLst>
          </p:nvPr>
        </p:nvSpPr>
        <p:spPr>
          <a:xfrm>
            <a:off x="3206751" y="3616325"/>
            <a:ext cx="1534583" cy="2274888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SubTitle_2"/>
          <p:cNvSpPr/>
          <p:nvPr>
            <p:custDataLst>
              <p:tags r:id="rId5"/>
            </p:custDataLst>
          </p:nvPr>
        </p:nvSpPr>
        <p:spPr>
          <a:xfrm>
            <a:off x="3206751" y="3616326"/>
            <a:ext cx="1534583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/>
            <a:r>
              <a:rPr lang="zh-CN" altLang="en-US" sz="2400" b="1" dirty="0"/>
              <a:t>针对性</a:t>
            </a:r>
          </a:p>
        </p:txBody>
      </p:sp>
      <p:sp>
        <p:nvSpPr>
          <p:cNvPr id="10" name="MH_Other_4"/>
          <p:cNvSpPr/>
          <p:nvPr>
            <p:custDataLst>
              <p:tags r:id="rId6"/>
            </p:custDataLst>
          </p:nvPr>
        </p:nvSpPr>
        <p:spPr>
          <a:xfrm rot="19833143">
            <a:off x="3795184" y="3448050"/>
            <a:ext cx="472016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BDBDBD"/>
              </a:gs>
              <a:gs pos="64000">
                <a:srgbClr val="C7CACA"/>
              </a:gs>
              <a:gs pos="0">
                <a:srgbClr val="8A8F8F"/>
              </a:gs>
              <a:gs pos="35000">
                <a:srgbClr val="8A8F8F"/>
              </a:gs>
            </a:gsLst>
            <a:lin ang="2700000" scaled="1"/>
            <a:tileRect/>
          </a:gra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7"/>
            </p:custDataLst>
          </p:nvPr>
        </p:nvSpPr>
        <p:spPr>
          <a:xfrm>
            <a:off x="5325533" y="2355850"/>
            <a:ext cx="1534584" cy="2274888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SubTitle_3"/>
          <p:cNvSpPr/>
          <p:nvPr>
            <p:custDataLst>
              <p:tags r:id="rId8"/>
            </p:custDataLst>
          </p:nvPr>
        </p:nvSpPr>
        <p:spPr>
          <a:xfrm>
            <a:off x="5325533" y="2355851"/>
            <a:ext cx="1534584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</a:rPr>
              <a:t>真实性</a:t>
            </a:r>
          </a:p>
        </p:txBody>
      </p:sp>
      <p:sp>
        <p:nvSpPr>
          <p:cNvPr id="13" name="MH_Other_6"/>
          <p:cNvSpPr/>
          <p:nvPr>
            <p:custDataLst>
              <p:tags r:id="rId9"/>
            </p:custDataLst>
          </p:nvPr>
        </p:nvSpPr>
        <p:spPr>
          <a:xfrm rot="19833143">
            <a:off x="5913968" y="2187575"/>
            <a:ext cx="472017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BDBDBD"/>
              </a:gs>
              <a:gs pos="64000">
                <a:srgbClr val="C7CACA"/>
              </a:gs>
              <a:gs pos="0">
                <a:srgbClr val="8A8F8F"/>
              </a:gs>
              <a:gs pos="35000">
                <a:srgbClr val="8A8F8F"/>
              </a:gs>
            </a:gsLst>
            <a:lin ang="2700000" scaled="1"/>
            <a:tileRect/>
          </a:gra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7"/>
          <p:cNvSpPr/>
          <p:nvPr>
            <p:custDataLst>
              <p:tags r:id="rId10"/>
            </p:custDataLst>
          </p:nvPr>
        </p:nvSpPr>
        <p:spPr>
          <a:xfrm>
            <a:off x="7444318" y="3616325"/>
            <a:ext cx="1534583" cy="2274888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SubTitle_4"/>
          <p:cNvSpPr/>
          <p:nvPr>
            <p:custDataLst>
              <p:tags r:id="rId11"/>
            </p:custDataLst>
          </p:nvPr>
        </p:nvSpPr>
        <p:spPr>
          <a:xfrm>
            <a:off x="7444318" y="3616326"/>
            <a:ext cx="1534583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</a:rPr>
              <a:t>双方互动</a:t>
            </a:r>
          </a:p>
        </p:txBody>
      </p:sp>
      <p:sp>
        <p:nvSpPr>
          <p:cNvPr id="16" name="MH_Other_8"/>
          <p:cNvSpPr/>
          <p:nvPr>
            <p:custDataLst>
              <p:tags r:id="rId12"/>
            </p:custDataLst>
          </p:nvPr>
        </p:nvSpPr>
        <p:spPr>
          <a:xfrm rot="19833143">
            <a:off x="8032751" y="3448050"/>
            <a:ext cx="472016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BDBDBD"/>
              </a:gs>
              <a:gs pos="64000">
                <a:srgbClr val="C7CACA"/>
              </a:gs>
              <a:gs pos="0">
                <a:srgbClr val="8A8F8F"/>
              </a:gs>
              <a:gs pos="35000">
                <a:srgbClr val="8A8F8F"/>
              </a:gs>
            </a:gsLst>
            <a:lin ang="2700000" scaled="1"/>
            <a:tileRect/>
          </a:gra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MH_Other_9"/>
          <p:cNvSpPr/>
          <p:nvPr>
            <p:custDataLst>
              <p:tags r:id="rId13"/>
            </p:custDataLst>
          </p:nvPr>
        </p:nvSpPr>
        <p:spPr>
          <a:xfrm>
            <a:off x="9565217" y="2355850"/>
            <a:ext cx="1532467" cy="2274888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SubTitle_5"/>
          <p:cNvSpPr/>
          <p:nvPr>
            <p:custDataLst>
              <p:tags r:id="rId14"/>
            </p:custDataLst>
          </p:nvPr>
        </p:nvSpPr>
        <p:spPr>
          <a:xfrm>
            <a:off x="9565217" y="2355851"/>
            <a:ext cx="1532467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/>
            <a:r>
              <a:rPr lang="zh-CN" altLang="en-US" sz="2400" b="1" dirty="0"/>
              <a:t>学会反思</a:t>
            </a:r>
          </a:p>
        </p:txBody>
      </p:sp>
      <p:sp>
        <p:nvSpPr>
          <p:cNvPr id="19" name="MH_Other_10"/>
          <p:cNvSpPr/>
          <p:nvPr>
            <p:custDataLst>
              <p:tags r:id="rId15"/>
            </p:custDataLst>
          </p:nvPr>
        </p:nvSpPr>
        <p:spPr>
          <a:xfrm rot="19833143">
            <a:off x="10151534" y="2187575"/>
            <a:ext cx="472017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BDBDBD"/>
              </a:gs>
              <a:gs pos="64000">
                <a:srgbClr val="C7CACA"/>
              </a:gs>
              <a:gs pos="0">
                <a:srgbClr val="8A8F8F"/>
              </a:gs>
              <a:gs pos="35000">
                <a:srgbClr val="8A8F8F"/>
              </a:gs>
            </a:gsLst>
            <a:lin ang="2700000" scaled="1"/>
            <a:tileRect/>
          </a:gra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74354" y="461415"/>
            <a:ext cx="7459743" cy="55626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、家访工作要注意全面性</a:t>
            </a:r>
          </a:p>
        </p:txBody>
      </p:sp>
      <p:sp>
        <p:nvSpPr>
          <p:cNvPr id="22" name="MH_Other_1"/>
          <p:cNvSpPr/>
          <p:nvPr>
            <p:custDataLst>
              <p:tags r:id="rId1"/>
            </p:custDataLst>
          </p:nvPr>
        </p:nvSpPr>
        <p:spPr>
          <a:xfrm rot="2988188">
            <a:off x="7155657" y="4486540"/>
            <a:ext cx="782637" cy="45508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23" name="MH_Other_2"/>
          <p:cNvSpPr/>
          <p:nvPr>
            <p:custDataLst>
              <p:tags r:id="rId2"/>
            </p:custDataLst>
          </p:nvPr>
        </p:nvSpPr>
        <p:spPr>
          <a:xfrm rot="20398901">
            <a:off x="3710518" y="3935413"/>
            <a:ext cx="2084916" cy="341312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24" name="MH_Other_3"/>
          <p:cNvSpPr/>
          <p:nvPr>
            <p:custDataLst>
              <p:tags r:id="rId3"/>
            </p:custDataLst>
          </p:nvPr>
        </p:nvSpPr>
        <p:spPr>
          <a:xfrm rot="1963971">
            <a:off x="4845051" y="3049588"/>
            <a:ext cx="1041400" cy="341312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25" name="MH_Other_4"/>
          <p:cNvSpPr/>
          <p:nvPr>
            <p:custDataLst>
              <p:tags r:id="rId4"/>
            </p:custDataLst>
          </p:nvPr>
        </p:nvSpPr>
        <p:spPr>
          <a:xfrm rot="5820142">
            <a:off x="6525684" y="2661180"/>
            <a:ext cx="431800" cy="465667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26" name="MH_Other_5"/>
          <p:cNvSpPr/>
          <p:nvPr>
            <p:custDataLst>
              <p:tags r:id="rId5"/>
            </p:custDataLst>
          </p:nvPr>
        </p:nvSpPr>
        <p:spPr>
          <a:xfrm rot="8270721">
            <a:off x="7281334" y="2997201"/>
            <a:ext cx="1471084" cy="341313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27" name="MH_Other_6"/>
          <p:cNvSpPr/>
          <p:nvPr>
            <p:custDataLst>
              <p:tags r:id="rId6"/>
            </p:custDataLst>
          </p:nvPr>
        </p:nvSpPr>
        <p:spPr>
          <a:xfrm rot="715023">
            <a:off x="7554385" y="3875088"/>
            <a:ext cx="1297516" cy="341312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28" name="MH_Other_7"/>
          <p:cNvSpPr/>
          <p:nvPr>
            <p:custDataLst>
              <p:tags r:id="rId7"/>
            </p:custDataLst>
          </p:nvPr>
        </p:nvSpPr>
        <p:spPr>
          <a:xfrm rot="7369380">
            <a:off x="5503334" y="4483100"/>
            <a:ext cx="615950" cy="46355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48" name="MH_SubTitle_1"/>
          <p:cNvSpPr/>
          <p:nvPr>
            <p:custDataLst>
              <p:tags r:id="rId8"/>
            </p:custDataLst>
          </p:nvPr>
        </p:nvSpPr>
        <p:spPr>
          <a:xfrm>
            <a:off x="3579285" y="2181225"/>
            <a:ext cx="1559983" cy="114458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/>
              <a:t>学习</a:t>
            </a:r>
            <a:endParaRPr lang="en-US" altLang="zh-CN" sz="1400" b="1" kern="0" dirty="0">
              <a:solidFill>
                <a:srgbClr val="3F3F3F"/>
              </a:solidFill>
            </a:endParaRPr>
          </a:p>
        </p:txBody>
      </p:sp>
      <p:sp>
        <p:nvSpPr>
          <p:cNvPr id="49" name="MH_Other_8"/>
          <p:cNvSpPr/>
          <p:nvPr>
            <p:custDataLst>
              <p:tags r:id="rId9"/>
            </p:custDataLst>
          </p:nvPr>
        </p:nvSpPr>
        <p:spPr>
          <a:xfrm>
            <a:off x="3744384" y="2244726"/>
            <a:ext cx="1227667" cy="296863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50" name="MH_SubTitle_7"/>
          <p:cNvSpPr/>
          <p:nvPr>
            <p:custDataLst>
              <p:tags r:id="rId10"/>
            </p:custDataLst>
          </p:nvPr>
        </p:nvSpPr>
        <p:spPr>
          <a:xfrm>
            <a:off x="2338918" y="3924300"/>
            <a:ext cx="1559983" cy="114458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Autofit/>
          </a:bodyPr>
          <a:lstStyle/>
          <a:p>
            <a:pPr algn="ctr"/>
            <a:r>
              <a:rPr lang="zh-CN" altLang="en-US" sz="2100" b="1" dirty="0"/>
              <a:t>兴趣爱好</a:t>
            </a:r>
          </a:p>
        </p:txBody>
      </p:sp>
      <p:sp>
        <p:nvSpPr>
          <p:cNvPr id="51" name="MH_Other_9"/>
          <p:cNvSpPr/>
          <p:nvPr>
            <p:custDataLst>
              <p:tags r:id="rId11"/>
            </p:custDataLst>
          </p:nvPr>
        </p:nvSpPr>
        <p:spPr>
          <a:xfrm>
            <a:off x="2516717" y="3987800"/>
            <a:ext cx="1227667" cy="296863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7</a:t>
            </a:r>
          </a:p>
        </p:txBody>
      </p:sp>
      <p:sp>
        <p:nvSpPr>
          <p:cNvPr id="52" name="MH_SubTitle_6"/>
          <p:cNvSpPr/>
          <p:nvPr>
            <p:custDataLst>
              <p:tags r:id="rId12"/>
            </p:custDataLst>
          </p:nvPr>
        </p:nvSpPr>
        <p:spPr>
          <a:xfrm>
            <a:off x="4400551" y="4852989"/>
            <a:ext cx="1559983" cy="1144587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/>
              <a:t>习惯</a:t>
            </a:r>
            <a:endParaRPr lang="en-US" altLang="zh-CN" sz="2400" b="1" kern="0" dirty="0">
              <a:solidFill>
                <a:srgbClr val="3F3F3F"/>
              </a:solidFill>
            </a:endParaRPr>
          </a:p>
        </p:txBody>
      </p:sp>
      <p:sp>
        <p:nvSpPr>
          <p:cNvPr id="53" name="MH_Other_10"/>
          <p:cNvSpPr/>
          <p:nvPr>
            <p:custDataLst>
              <p:tags r:id="rId13"/>
            </p:custDataLst>
          </p:nvPr>
        </p:nvSpPr>
        <p:spPr>
          <a:xfrm>
            <a:off x="4565651" y="4916488"/>
            <a:ext cx="1227667" cy="296862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6</a:t>
            </a:r>
          </a:p>
        </p:txBody>
      </p:sp>
      <p:sp>
        <p:nvSpPr>
          <p:cNvPr id="54" name="MH_SubTitle_4"/>
          <p:cNvSpPr/>
          <p:nvPr>
            <p:custDataLst>
              <p:tags r:id="rId14"/>
            </p:custDataLst>
          </p:nvPr>
        </p:nvSpPr>
        <p:spPr>
          <a:xfrm>
            <a:off x="8671985" y="3562350"/>
            <a:ext cx="1559983" cy="114458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/>
              <a:t>个性</a:t>
            </a:r>
            <a:endParaRPr lang="en-US" altLang="zh-CN" sz="2400" b="1" kern="0" dirty="0">
              <a:solidFill>
                <a:srgbClr val="3F3F3F"/>
              </a:solidFill>
            </a:endParaRPr>
          </a:p>
        </p:txBody>
      </p:sp>
      <p:sp>
        <p:nvSpPr>
          <p:cNvPr id="55" name="MH_Other_11"/>
          <p:cNvSpPr/>
          <p:nvPr>
            <p:custDataLst>
              <p:tags r:id="rId15"/>
            </p:custDataLst>
          </p:nvPr>
        </p:nvSpPr>
        <p:spPr>
          <a:xfrm>
            <a:off x="8837084" y="3625851"/>
            <a:ext cx="1227667" cy="296863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56" name="MH_SubTitle_2"/>
          <p:cNvSpPr/>
          <p:nvPr>
            <p:custDataLst>
              <p:tags r:id="rId16"/>
            </p:custDataLst>
          </p:nvPr>
        </p:nvSpPr>
        <p:spPr>
          <a:xfrm>
            <a:off x="5960533" y="1609725"/>
            <a:ext cx="1559984" cy="114458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/>
              <a:t>生活</a:t>
            </a:r>
            <a:endParaRPr lang="en-US" altLang="zh-CN" sz="2400" b="1" kern="0" dirty="0">
              <a:solidFill>
                <a:srgbClr val="3F3F3F"/>
              </a:solidFill>
            </a:endParaRPr>
          </a:p>
        </p:txBody>
      </p:sp>
      <p:sp>
        <p:nvSpPr>
          <p:cNvPr id="57" name="MH_Other_12"/>
          <p:cNvSpPr/>
          <p:nvPr>
            <p:custDataLst>
              <p:tags r:id="rId17"/>
            </p:custDataLst>
          </p:nvPr>
        </p:nvSpPr>
        <p:spPr>
          <a:xfrm>
            <a:off x="6138333" y="1673226"/>
            <a:ext cx="1227667" cy="296863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58" name="MH_SubTitle_3"/>
          <p:cNvSpPr/>
          <p:nvPr>
            <p:custDataLst>
              <p:tags r:id="rId18"/>
            </p:custDataLst>
          </p:nvPr>
        </p:nvSpPr>
        <p:spPr>
          <a:xfrm>
            <a:off x="8233833" y="1873250"/>
            <a:ext cx="1559984" cy="114458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/>
              <a:t>游戏</a:t>
            </a:r>
            <a:endParaRPr lang="en-US" altLang="zh-CN" sz="2400" b="1" kern="0" dirty="0">
              <a:solidFill>
                <a:srgbClr val="3F3F3F"/>
              </a:solidFill>
            </a:endParaRPr>
          </a:p>
        </p:txBody>
      </p:sp>
      <p:sp>
        <p:nvSpPr>
          <p:cNvPr id="59" name="MH_Other_13"/>
          <p:cNvSpPr/>
          <p:nvPr>
            <p:custDataLst>
              <p:tags r:id="rId19"/>
            </p:custDataLst>
          </p:nvPr>
        </p:nvSpPr>
        <p:spPr>
          <a:xfrm>
            <a:off x="8398933" y="1936751"/>
            <a:ext cx="1227667" cy="296863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60" name="MH_Title_1"/>
          <p:cNvSpPr/>
          <p:nvPr>
            <p:custDataLst>
              <p:tags r:id="rId20"/>
            </p:custDataLst>
          </p:nvPr>
        </p:nvSpPr>
        <p:spPr>
          <a:xfrm>
            <a:off x="5482167" y="3008313"/>
            <a:ext cx="2228851" cy="1636712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幼儿</a:t>
            </a:r>
            <a:endParaRPr lang="en-US" altLang="zh-CN" sz="3600" b="1" kern="0" dirty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61" name="MH_SubTitle_5"/>
          <p:cNvSpPr/>
          <p:nvPr>
            <p:custDataLst>
              <p:tags r:id="rId21"/>
            </p:custDataLst>
          </p:nvPr>
        </p:nvSpPr>
        <p:spPr>
          <a:xfrm>
            <a:off x="7325785" y="4900614"/>
            <a:ext cx="1559983" cy="1144587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21600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/>
              <a:t>行为</a:t>
            </a:r>
            <a:endParaRPr lang="en-US" altLang="zh-CN" sz="2400" b="1" kern="0" dirty="0">
              <a:solidFill>
                <a:srgbClr val="3F3F3F"/>
              </a:solidFill>
            </a:endParaRPr>
          </a:p>
        </p:txBody>
      </p:sp>
      <p:sp>
        <p:nvSpPr>
          <p:cNvPr id="62" name="MH_Other_14"/>
          <p:cNvSpPr/>
          <p:nvPr>
            <p:custDataLst>
              <p:tags r:id="rId22"/>
            </p:custDataLst>
          </p:nvPr>
        </p:nvSpPr>
        <p:spPr>
          <a:xfrm>
            <a:off x="7488767" y="4964114"/>
            <a:ext cx="1229784" cy="295275"/>
          </a:xfrm>
          <a:custGeom>
            <a:avLst/>
            <a:gdLst/>
            <a:ahLst/>
            <a:cxnLst/>
            <a:rect l="l" t="t" r="r" b="b"/>
            <a:pathLst>
              <a:path w="1403048" h="461949">
                <a:moveTo>
                  <a:pt x="701524" y="0"/>
                </a:moveTo>
                <a:cubicBezTo>
                  <a:pt x="1016136" y="0"/>
                  <a:pt x="1286342" y="190126"/>
                  <a:pt x="1403048" y="461949"/>
                </a:cubicBezTo>
                <a:lnTo>
                  <a:pt x="0" y="461949"/>
                </a:lnTo>
                <a:cubicBezTo>
                  <a:pt x="116706" y="190126"/>
                  <a:pt x="386912" y="0"/>
                  <a:pt x="7015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+mn-lt"/>
                <a:ea typeface="+mn-ea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74354" y="461415"/>
            <a:ext cx="7459743" cy="55626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、家访工作要有针对性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6550" y="1481959"/>
            <a:ext cx="9254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案例：</a:t>
            </a:r>
            <a:r>
              <a:rPr lang="zh-CN" altLang="en-US" sz="2800" b="1" dirty="0">
                <a:solidFill>
                  <a:schemeClr val="bg1"/>
                </a:solidFill>
              </a:rPr>
              <a:t>果果，在幼儿园各方面表现很好，但是脾气十分倔强，与父母关系不融洽，对父母有很强的排斥感，父母来接时不愿回家，甚至会哭，只想奶奶来接，和奶奶较亲。</a:t>
            </a:r>
          </a:p>
        </p:txBody>
      </p:sp>
      <p:sp>
        <p:nvSpPr>
          <p:cNvPr id="3" name="矩形 2"/>
          <p:cNvSpPr/>
          <p:nvPr/>
        </p:nvSpPr>
        <p:spPr>
          <a:xfrm>
            <a:off x="1576550" y="3680172"/>
            <a:ext cx="10021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主要原因：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第一、父母没有采用适合幼儿的正面的教育方法，打骂的方法较多。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第二、父母不能和幼儿进行平等的沟通交流，亲近幼儿的机会少。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第三、奶奶对幼儿过分顺从娇惯，使幼儿对父母的爱全部偏向奶奶。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74354" y="461415"/>
            <a:ext cx="7459743" cy="55626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、家访工作要保证真实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660" y="2049518"/>
            <a:ext cx="9254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bg1"/>
                </a:solidFill>
              </a:rPr>
              <a:t>不夸大缺点，不缩小优点，就事论事；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bg1"/>
                </a:solidFill>
              </a:rPr>
              <a:t>对于幼儿表现出来的闪光点教师要给予赞扬；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bg1"/>
                </a:solidFill>
              </a:rPr>
              <a:t>对于幼儿表现出来的不足要真实又委婉地指出。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74354" y="461415"/>
            <a:ext cx="7459743" cy="55626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、家访工作要注意双方的互动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7813" y="1466191"/>
            <a:ext cx="10263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案例：</a:t>
            </a:r>
            <a:r>
              <a:rPr lang="zh-CN" altLang="en-US" sz="2400" b="1" dirty="0">
                <a:solidFill>
                  <a:schemeClr val="bg1"/>
                </a:solidFill>
              </a:rPr>
              <a:t>琪琪是个很有个性的孩子，聪明好动但很任性。家访时，发现：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    表现</a:t>
            </a:r>
            <a:r>
              <a:rPr lang="en-US" altLang="zh-CN" sz="2400" b="1" dirty="0">
                <a:solidFill>
                  <a:schemeClr val="bg1"/>
                </a:solidFill>
              </a:rPr>
              <a:t>1:</a:t>
            </a:r>
            <a:r>
              <a:rPr lang="zh-CN" altLang="en-US" sz="2400" b="1" dirty="0">
                <a:solidFill>
                  <a:schemeClr val="bg1"/>
                </a:solidFill>
              </a:rPr>
              <a:t>琪琪妈妈喊琪琪到身边来，喊了几遍，琪琪都不理，只顾自己玩，琪琪妈妈就不管她了。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    表现</a:t>
            </a:r>
            <a:r>
              <a:rPr lang="en-US" altLang="zh-CN" sz="2400" b="1" dirty="0">
                <a:solidFill>
                  <a:schemeClr val="bg1"/>
                </a:solidFill>
              </a:rPr>
              <a:t>2:</a:t>
            </a:r>
            <a:r>
              <a:rPr lang="zh-CN" altLang="en-US" sz="2400" b="1" dirty="0">
                <a:solidFill>
                  <a:schemeClr val="bg1"/>
                </a:solidFill>
              </a:rPr>
              <a:t>当和琪琪妈妈交流时，琪琪要和妈妈一起玩球，琪琪妈妈不同意，琪琪就躺在地板上，大发脾气，琪琪妈妈没办法，最后老师带她去玩了。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    表现</a:t>
            </a:r>
            <a:r>
              <a:rPr lang="en-US" altLang="zh-CN" sz="2400" b="1" dirty="0">
                <a:solidFill>
                  <a:schemeClr val="bg1"/>
                </a:solidFill>
              </a:rPr>
              <a:t>3:</a:t>
            </a:r>
            <a:r>
              <a:rPr lang="zh-CN" altLang="en-US" sz="2400" b="1" dirty="0">
                <a:solidFill>
                  <a:schemeClr val="bg1"/>
                </a:solidFill>
              </a:rPr>
              <a:t>老师和琪琪在玩球时，球跑到了沙发底下，教师提醒能不能用工具把球拿出来，琪琪马上找来了扫把，但她够不着球，又不要教师帮忙。</a:t>
            </a:r>
          </a:p>
        </p:txBody>
      </p:sp>
      <p:sp>
        <p:nvSpPr>
          <p:cNvPr id="3" name="矩形 2"/>
          <p:cNvSpPr/>
          <p:nvPr/>
        </p:nvSpPr>
        <p:spPr>
          <a:xfrm>
            <a:off x="5978019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74354" y="461415"/>
            <a:ext cx="7459743" cy="55626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、家访工作要注意双方的互动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555" y="1510833"/>
            <a:ext cx="10263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对策：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1</a:t>
            </a:r>
            <a:r>
              <a:rPr lang="zh-CN" altLang="en-US" sz="2800" b="1" dirty="0">
                <a:solidFill>
                  <a:schemeClr val="bg1"/>
                </a:solidFill>
              </a:rPr>
              <a:t>、树立威信，培养幼儿安静倾听大人讲话。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    </a:t>
            </a:r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</a:rPr>
              <a:t>、告诉幼儿拒绝她的理由。       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3</a:t>
            </a:r>
            <a:r>
              <a:rPr lang="zh-CN" altLang="en-US" sz="2800" b="1" dirty="0">
                <a:solidFill>
                  <a:schemeClr val="bg1"/>
                </a:solidFill>
              </a:rPr>
              <a:t>、让幼儿承担犯错的后果。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74354" y="461415"/>
            <a:ext cx="7459743" cy="55626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、家访工作后教师要多反思</a:t>
            </a:r>
          </a:p>
        </p:txBody>
      </p:sp>
      <p:sp>
        <p:nvSpPr>
          <p:cNvPr id="34" name="MH_SubTitle_1"/>
          <p:cNvSpPr txBox="1"/>
          <p:nvPr>
            <p:custDataLst>
              <p:tags r:id="rId1"/>
            </p:custDataLst>
          </p:nvPr>
        </p:nvSpPr>
        <p:spPr>
          <a:xfrm>
            <a:off x="961700" y="2348414"/>
            <a:ext cx="9664259" cy="258176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        习惯的养成以及知识的接受与巩固是一个渐进的过程，不可急于求成，教师要用一颗宽容、平等的心，给幼儿创造宽松、宁静的生活空间！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1237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123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1237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SubTitle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SubTitle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3154"/>
  <p:tag name="MH_LIBRARY" val="GRAPHIC"/>
  <p:tag name="MH_TYPE" val="Other"/>
  <p:tag name="MH_ORDER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SubTitle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SubTitle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15002"/>
  <p:tag name="MH_LIBRARY" val="GRAPHIC"/>
  <p:tag name="MH_TYPE" val="Other"/>
  <p:tag name="MH_ORDER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1237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11610062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郑少PPT">
  <a:themeElements>
    <a:clrScheme name="自定义 74">
      <a:dk1>
        <a:srgbClr val="CB5E04"/>
      </a:dk1>
      <a:lt1>
        <a:sysClr val="window" lastClr="FFFFFF"/>
      </a:lt1>
      <a:dk2>
        <a:srgbClr val="DDDDDD"/>
      </a:dk2>
      <a:lt2>
        <a:srgbClr val="E7E6E6"/>
      </a:lt2>
      <a:accent1>
        <a:srgbClr val="CB5E04"/>
      </a:accent1>
      <a:accent2>
        <a:srgbClr val="FECB42"/>
      </a:accent2>
      <a:accent3>
        <a:srgbClr val="CB5E04"/>
      </a:accent3>
      <a:accent4>
        <a:srgbClr val="FECB42"/>
      </a:accent4>
      <a:accent5>
        <a:srgbClr val="CB5E04"/>
      </a:accent5>
      <a:accent6>
        <a:srgbClr val="FECB42"/>
      </a:accent6>
      <a:hlink>
        <a:srgbClr val="FFFFFF"/>
      </a:hlink>
      <a:folHlink>
        <a:srgbClr val="FFFFFF"/>
      </a:folHlink>
    </a:clrScheme>
    <a:fontScheme name="0000001 思源黑体">
      <a:majorFont>
        <a:latin typeface="等线 Light"/>
        <a:ea typeface="思源黑体 CN Bold"/>
        <a:cs typeface=""/>
      </a:majorFont>
      <a:minorFont>
        <a:latin typeface="等线"/>
        <a:ea typeface="思源黑体 CN Extra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宽屏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庞门正道标题体</vt:lpstr>
      <vt:lpstr>思源黑体 CN Bold</vt:lpstr>
      <vt:lpstr>思源黑体 CN ExtraLight</vt:lpstr>
      <vt:lpstr>Arial</vt:lpstr>
      <vt:lpstr>Calibri</vt:lpstr>
      <vt:lpstr>Wingdings</vt:lpstr>
      <vt:lpstr>郑少PPT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000</dc:creator>
  <cp:lastModifiedBy>陈 楠</cp:lastModifiedBy>
  <cp:revision>159</cp:revision>
  <dcterms:created xsi:type="dcterms:W3CDTF">2017-01-02T12:31:00Z</dcterms:created>
  <dcterms:modified xsi:type="dcterms:W3CDTF">2021-05-12T08:08:36Z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